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.xml" ContentType="application/vnd.openxmlformats-officedocument.presentationml.notesSlide+xml"/>
  <Override PartName="/ppt/tags/tag6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7.xml" ContentType="application/vnd.openxmlformats-officedocument.presentationml.tags+xml"/>
  <Override PartName="/ppt/notesSlides/notesSlide5.xml" ContentType="application/vnd.openxmlformats-officedocument.presentationml.notesSlide+xml"/>
  <Override PartName="/ppt/tags/tag68.xml" ContentType="application/vnd.openxmlformats-officedocument.presentationml.tags+xml"/>
  <Override PartName="/ppt/notesSlides/notesSlide6.xml" ContentType="application/vnd.openxmlformats-officedocument.presentationml.notesSlide+xml"/>
  <Override PartName="/ppt/tags/tag6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96" r:id="rId5"/>
    <p:sldMasterId id="2147483719" r:id="rId6"/>
  </p:sldMasterIdLst>
  <p:notesMasterIdLst>
    <p:notesMasterId r:id="rId20"/>
  </p:notesMasterIdLst>
  <p:handoutMasterIdLst>
    <p:handoutMasterId r:id="rId21"/>
  </p:handoutMasterIdLst>
  <p:sldIdLst>
    <p:sldId id="315" r:id="rId7"/>
    <p:sldId id="2145706664" r:id="rId8"/>
    <p:sldId id="2145706658" r:id="rId9"/>
    <p:sldId id="7399" r:id="rId10"/>
    <p:sldId id="2145706669" r:id="rId11"/>
    <p:sldId id="2145706672" r:id="rId12"/>
    <p:sldId id="2145706665" r:id="rId13"/>
    <p:sldId id="2145706666" r:id="rId14"/>
    <p:sldId id="2145706643" r:id="rId15"/>
    <p:sldId id="2145706647" r:id="rId16"/>
    <p:sldId id="560" r:id="rId17"/>
    <p:sldId id="2145706452" r:id="rId18"/>
    <p:sldId id="313" r:id="rId19"/>
  </p:sldIdLst>
  <p:sldSz cx="12192000" cy="6858000"/>
  <p:notesSz cx="6858000" cy="9144000"/>
  <p:custDataLst>
    <p:tags r:id="rId22"/>
  </p:custDataLst>
  <p:defaultTextStyle>
    <a:defPPr>
      <a:defRPr lang="de-DE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73"/>
    <a:srgbClr val="25BDEE"/>
    <a:srgbClr val="52D88F"/>
    <a:srgbClr val="BBD03A"/>
    <a:srgbClr val="285172"/>
    <a:srgbClr val="64B14A"/>
    <a:srgbClr val="2486E9"/>
    <a:srgbClr val="626262"/>
    <a:srgbClr val="575756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581F3-395E-D76C-9378-7477198F4DE2}" v="24" dt="2023-04-21T09:32:20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h, Carolin" userId="S::carolin.peth@trumpf.com::8d12c29d-45d0-4f52-a586-49bac22d25d7" providerId="AD" clId="Web-{174581F3-395E-D76C-9378-7477198F4DE2}"/>
    <pc:docChg chg="delSld modSld">
      <pc:chgData name="Peth, Carolin" userId="S::carolin.peth@trumpf.com::8d12c29d-45d0-4f52-a586-49bac22d25d7" providerId="AD" clId="Web-{174581F3-395E-D76C-9378-7477198F4DE2}" dt="2023-04-21T09:32:20.201" v="22"/>
      <pc:docMkLst>
        <pc:docMk/>
      </pc:docMkLst>
      <pc:sldChg chg="del">
        <pc:chgData name="Peth, Carolin" userId="S::carolin.peth@trumpf.com::8d12c29d-45d0-4f52-a586-49bac22d25d7" providerId="AD" clId="Web-{174581F3-395E-D76C-9378-7477198F4DE2}" dt="2023-04-21T09:32:20.201" v="22"/>
        <pc:sldMkLst>
          <pc:docMk/>
          <pc:sldMk cId="2848225134" sldId="2145706427"/>
        </pc:sldMkLst>
      </pc:sldChg>
      <pc:sldChg chg="del">
        <pc:chgData name="Peth, Carolin" userId="S::carolin.peth@trumpf.com::8d12c29d-45d0-4f52-a586-49bac22d25d7" providerId="AD" clId="Web-{174581F3-395E-D76C-9378-7477198F4DE2}" dt="2023-04-21T09:32:09.200" v="20"/>
        <pc:sldMkLst>
          <pc:docMk/>
          <pc:sldMk cId="984818684" sldId="2145706629"/>
        </pc:sldMkLst>
      </pc:sldChg>
      <pc:sldChg chg="del">
        <pc:chgData name="Peth, Carolin" userId="S::carolin.peth@trumpf.com::8d12c29d-45d0-4f52-a586-49bac22d25d7" providerId="AD" clId="Web-{174581F3-395E-D76C-9378-7477198F4DE2}" dt="2023-04-21T09:32:16.873" v="21"/>
        <pc:sldMkLst>
          <pc:docMk/>
          <pc:sldMk cId="2693904327" sldId="2145706641"/>
        </pc:sldMkLst>
      </pc:sldChg>
      <pc:sldChg chg="delSp modSp">
        <pc:chgData name="Peth, Carolin" userId="S::carolin.peth@trumpf.com::8d12c29d-45d0-4f52-a586-49bac22d25d7" providerId="AD" clId="Web-{174581F3-395E-D76C-9378-7477198F4DE2}" dt="2023-04-21T09:32:00.496" v="19"/>
        <pc:sldMkLst>
          <pc:docMk/>
          <pc:sldMk cId="3963745080" sldId="2145706658"/>
        </pc:sldMkLst>
        <pc:spChg chg="mod">
          <ac:chgData name="Peth, Carolin" userId="S::carolin.peth@trumpf.com::8d12c29d-45d0-4f52-a586-49bac22d25d7" providerId="AD" clId="Web-{174581F3-395E-D76C-9378-7477198F4DE2}" dt="2023-04-21T09:31:01.023" v="7" actId="1076"/>
          <ac:spMkLst>
            <pc:docMk/>
            <pc:sldMk cId="3963745080" sldId="2145706658"/>
            <ac:spMk id="10" creationId="{9FD063EB-454F-4EBB-8CAC-680F10C0256C}"/>
          </ac:spMkLst>
        </pc:spChg>
        <pc:spChg chg="mod">
          <ac:chgData name="Peth, Carolin" userId="S::carolin.peth@trumpf.com::8d12c29d-45d0-4f52-a586-49bac22d25d7" providerId="AD" clId="Web-{174581F3-395E-D76C-9378-7477198F4DE2}" dt="2023-04-21T09:30:56.523" v="6" actId="20577"/>
          <ac:spMkLst>
            <pc:docMk/>
            <pc:sldMk cId="3963745080" sldId="2145706658"/>
            <ac:spMk id="11" creationId="{FB3E97EF-B90A-434A-A422-67E5FBF5E63D}"/>
          </ac:spMkLst>
        </pc:spChg>
        <pc:spChg chg="mod">
          <ac:chgData name="Peth, Carolin" userId="S::carolin.peth@trumpf.com::8d12c29d-45d0-4f52-a586-49bac22d25d7" providerId="AD" clId="Web-{174581F3-395E-D76C-9378-7477198F4DE2}" dt="2023-04-21T09:31:06.789" v="9" actId="1076"/>
          <ac:spMkLst>
            <pc:docMk/>
            <pc:sldMk cId="3963745080" sldId="2145706658"/>
            <ac:spMk id="15" creationId="{1531B7B9-C065-4DE5-B898-769EE19068E9}"/>
          </ac:spMkLst>
        </pc:spChg>
        <pc:spChg chg="mod">
          <ac:chgData name="Peth, Carolin" userId="S::carolin.peth@trumpf.com::8d12c29d-45d0-4f52-a586-49bac22d25d7" providerId="AD" clId="Web-{174581F3-395E-D76C-9378-7477198F4DE2}" dt="2023-04-21T09:31:36.682" v="15" actId="1076"/>
          <ac:spMkLst>
            <pc:docMk/>
            <pc:sldMk cId="3963745080" sldId="2145706658"/>
            <ac:spMk id="20" creationId="{A3A69298-5DF3-4941-8C14-6503AFC67A4E}"/>
          </ac:spMkLst>
        </pc:spChg>
        <pc:spChg chg="mod">
          <ac:chgData name="Peth, Carolin" userId="S::carolin.peth@trumpf.com::8d12c29d-45d0-4f52-a586-49bac22d25d7" providerId="AD" clId="Web-{174581F3-395E-D76C-9378-7477198F4DE2}" dt="2023-04-21T09:31:47.949" v="17" actId="1076"/>
          <ac:spMkLst>
            <pc:docMk/>
            <pc:sldMk cId="3963745080" sldId="2145706658"/>
            <ac:spMk id="25" creationId="{87147F6D-484F-416B-A060-08EFFA11E525}"/>
          </ac:spMkLst>
        </pc:spChg>
        <pc:spChg chg="mod">
          <ac:chgData name="Peth, Carolin" userId="S::carolin.peth@trumpf.com::8d12c29d-45d0-4f52-a586-49bac22d25d7" providerId="AD" clId="Web-{174581F3-395E-D76C-9378-7477198F4DE2}" dt="2023-04-21T09:31:15.727" v="11" actId="1076"/>
          <ac:spMkLst>
            <pc:docMk/>
            <pc:sldMk cId="3963745080" sldId="2145706658"/>
            <ac:spMk id="30" creationId="{78A6E5C3-40CA-4874-B7C8-9C95E41AE9D0}"/>
          </ac:spMkLst>
        </pc:spChg>
        <pc:spChg chg="del">
          <ac:chgData name="Peth, Carolin" userId="S::carolin.peth@trumpf.com::8d12c29d-45d0-4f52-a586-49bac22d25d7" providerId="AD" clId="Web-{174581F3-395E-D76C-9378-7477198F4DE2}" dt="2023-04-21T09:31:58.152" v="18"/>
          <ac:spMkLst>
            <pc:docMk/>
            <pc:sldMk cId="3963745080" sldId="2145706658"/>
            <ac:spMk id="31" creationId="{A599DC45-9E03-4B98-B9F4-D0CD32B3C7B9}"/>
          </ac:spMkLst>
        </pc:spChg>
        <pc:spChg chg="del">
          <ac:chgData name="Peth, Carolin" userId="S::carolin.peth@trumpf.com::8d12c29d-45d0-4f52-a586-49bac22d25d7" providerId="AD" clId="Web-{174581F3-395E-D76C-9378-7477198F4DE2}" dt="2023-04-21T09:27:13.678" v="0"/>
          <ac:spMkLst>
            <pc:docMk/>
            <pc:sldMk cId="3963745080" sldId="2145706658"/>
            <ac:spMk id="35" creationId="{5A01340C-94C6-4BA3-ACA4-3FBB231CA114}"/>
          </ac:spMkLst>
        </pc:spChg>
        <pc:grpChg chg="del">
          <ac:chgData name="Peth, Carolin" userId="S::carolin.peth@trumpf.com::8d12c29d-45d0-4f52-a586-49bac22d25d7" providerId="AD" clId="Web-{174581F3-395E-D76C-9378-7477198F4DE2}" dt="2023-04-21T09:32:00.496" v="19"/>
          <ac:grpSpMkLst>
            <pc:docMk/>
            <pc:sldMk cId="3963745080" sldId="2145706658"/>
            <ac:grpSpMk id="32" creationId="{0E3122A4-A366-45D3-9928-252E01EAB844}"/>
          </ac:grpSpMkLst>
        </pc:grpChg>
        <pc:grpChg chg="mod">
          <ac:chgData name="Peth, Carolin" userId="S::carolin.peth@trumpf.com::8d12c29d-45d0-4f52-a586-49bac22d25d7" providerId="AD" clId="Web-{174581F3-395E-D76C-9378-7477198F4DE2}" dt="2023-04-21T09:31:18.759" v="12" actId="1076"/>
          <ac:grpSpMkLst>
            <pc:docMk/>
            <pc:sldMk cId="3963745080" sldId="2145706658"/>
            <ac:grpSpMk id="40" creationId="{0B81C9E1-EA78-4CFB-A47C-91A36F9889D6}"/>
          </ac:grpSpMkLst>
        </pc:grpChg>
        <pc:cxnChg chg="del">
          <ac:chgData name="Peth, Carolin" userId="S::carolin.peth@trumpf.com::8d12c29d-45d0-4f52-a586-49bac22d25d7" providerId="AD" clId="Web-{174581F3-395E-D76C-9378-7477198F4DE2}" dt="2023-04-21T09:32:00.496" v="19"/>
          <ac:cxnSpMkLst>
            <pc:docMk/>
            <pc:sldMk cId="3963745080" sldId="2145706658"/>
            <ac:cxnSpMk id="33" creationId="{E8C033B0-2FB4-4909-B1BF-276025BF3931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05D55-42FA-408F-AB31-EC93558C8F6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A2546D0-BB19-48E7-B038-23B9B72D0610}">
      <dgm:prSet phldrT="[Text]"/>
      <dgm:spPr/>
      <dgm:t>
        <a:bodyPr/>
        <a:lstStyle/>
        <a:p>
          <a:br>
            <a:rPr lang="de-DE" dirty="0"/>
          </a:br>
          <a:r>
            <a:rPr lang="de-DE" b="1" dirty="0"/>
            <a:t>seit 1995</a:t>
          </a:r>
        </a:p>
        <a:p>
          <a:endParaRPr lang="de-DE" b="1" dirty="0"/>
        </a:p>
        <a:p>
          <a:r>
            <a:rPr lang="de-DE" dirty="0"/>
            <a:t>Beschäftigungs- und Standortsicherung</a:t>
          </a:r>
        </a:p>
      </dgm:t>
    </dgm:pt>
    <dgm:pt modelId="{0BFD17F8-3DC6-4E78-8929-5FFB285FC581}" type="parTrans" cxnId="{728AD8D7-43FC-4358-97E6-B99911EEBF5D}">
      <dgm:prSet/>
      <dgm:spPr/>
      <dgm:t>
        <a:bodyPr/>
        <a:lstStyle/>
        <a:p>
          <a:endParaRPr lang="de-DE"/>
        </a:p>
      </dgm:t>
    </dgm:pt>
    <dgm:pt modelId="{C353A951-6567-4D9F-A6E8-6532CCD8FD2A}" type="sibTrans" cxnId="{728AD8D7-43FC-4358-97E6-B99911EEBF5D}">
      <dgm:prSet/>
      <dgm:spPr/>
      <dgm:t>
        <a:bodyPr/>
        <a:lstStyle/>
        <a:p>
          <a:endParaRPr lang="de-DE"/>
        </a:p>
      </dgm:t>
    </dgm:pt>
    <dgm:pt modelId="{9B84CA46-6633-4822-A220-485D2F34C4CB}">
      <dgm:prSet phldrT="[Text]"/>
      <dgm:spPr/>
      <dgm:t>
        <a:bodyPr/>
        <a:lstStyle/>
        <a:p>
          <a:r>
            <a:rPr lang="de-DE" b="1" dirty="0"/>
            <a:t>seit 1997</a:t>
          </a:r>
        </a:p>
        <a:p>
          <a:endParaRPr lang="de-DE" b="1" dirty="0"/>
        </a:p>
        <a:p>
          <a:r>
            <a:rPr lang="de-DE" dirty="0"/>
            <a:t>Arbeitszeitregelung</a:t>
          </a:r>
        </a:p>
        <a:p>
          <a:r>
            <a:rPr lang="de-DE" dirty="0"/>
            <a:t>Gesundheit</a:t>
          </a:r>
        </a:p>
        <a:p>
          <a:r>
            <a:rPr lang="de-DE" dirty="0"/>
            <a:t>Bildung</a:t>
          </a:r>
        </a:p>
      </dgm:t>
    </dgm:pt>
    <dgm:pt modelId="{9B818683-CE48-47A3-9339-82B3F307D339}" type="parTrans" cxnId="{87BFB675-360F-45FD-B64E-DE5030B6AA97}">
      <dgm:prSet/>
      <dgm:spPr/>
      <dgm:t>
        <a:bodyPr/>
        <a:lstStyle/>
        <a:p>
          <a:endParaRPr lang="de-DE"/>
        </a:p>
      </dgm:t>
    </dgm:pt>
    <dgm:pt modelId="{8C5A652F-0334-4E6D-B505-37162B5CE874}" type="sibTrans" cxnId="{87BFB675-360F-45FD-B64E-DE5030B6AA97}">
      <dgm:prSet/>
      <dgm:spPr/>
      <dgm:t>
        <a:bodyPr/>
        <a:lstStyle/>
        <a:p>
          <a:endParaRPr lang="de-DE"/>
        </a:p>
      </dgm:t>
    </dgm:pt>
    <dgm:pt modelId="{EA93C388-3332-4C7D-9D23-259A2850C3A7}">
      <dgm:prSet phldrT="[Text]"/>
      <dgm:spPr/>
      <dgm:t>
        <a:bodyPr/>
        <a:lstStyle/>
        <a:p>
          <a:r>
            <a:rPr lang="de-DE" b="1" dirty="0"/>
            <a:t>Seit 2016</a:t>
          </a:r>
        </a:p>
        <a:p>
          <a:endParaRPr lang="de-DE" b="1" dirty="0"/>
        </a:p>
        <a:p>
          <a:r>
            <a:rPr lang="de-DE" dirty="0"/>
            <a:t>Mobiles arbeiten</a:t>
          </a:r>
        </a:p>
      </dgm:t>
    </dgm:pt>
    <dgm:pt modelId="{C5872BA9-5EC7-4E8A-8C12-93C464E8185A}" type="parTrans" cxnId="{BFE01E5D-9DE6-49F1-A216-A66A2E98953E}">
      <dgm:prSet/>
      <dgm:spPr/>
      <dgm:t>
        <a:bodyPr/>
        <a:lstStyle/>
        <a:p>
          <a:endParaRPr lang="de-DE"/>
        </a:p>
      </dgm:t>
    </dgm:pt>
    <dgm:pt modelId="{E2CD3387-F6FE-4968-A502-8A1828B11D89}" type="sibTrans" cxnId="{BFE01E5D-9DE6-49F1-A216-A66A2E98953E}">
      <dgm:prSet/>
      <dgm:spPr/>
      <dgm:t>
        <a:bodyPr/>
        <a:lstStyle/>
        <a:p>
          <a:endParaRPr lang="de-DE"/>
        </a:p>
      </dgm:t>
    </dgm:pt>
    <dgm:pt modelId="{1E887294-1C94-4FB7-9F34-9279F4A4157C}">
      <dgm:prSet phldrT="[Text]"/>
      <dgm:spPr/>
      <dgm:t>
        <a:bodyPr/>
        <a:lstStyle/>
        <a:p>
          <a:r>
            <a:rPr lang="de-DE" b="1" dirty="0"/>
            <a:t>seit 2001</a:t>
          </a:r>
        </a:p>
        <a:p>
          <a:endParaRPr lang="de-DE" b="1" dirty="0"/>
        </a:p>
        <a:p>
          <a:r>
            <a:rPr lang="de-DE" dirty="0"/>
            <a:t>Betriebliche</a:t>
          </a:r>
        </a:p>
        <a:p>
          <a:r>
            <a:rPr lang="de-DE" dirty="0"/>
            <a:t>Altersversorgung</a:t>
          </a:r>
        </a:p>
        <a:p>
          <a:endParaRPr lang="de-DE" dirty="0"/>
        </a:p>
        <a:p>
          <a:r>
            <a:rPr lang="de-DE" b="0" dirty="0"/>
            <a:t>Unbefristete Übernahme der Azubis</a:t>
          </a:r>
        </a:p>
      </dgm:t>
    </dgm:pt>
    <dgm:pt modelId="{DE350F0A-46F5-4AD2-B803-97EC444EF03C}" type="parTrans" cxnId="{29437CE2-548F-4DA1-BD50-B38154CFE078}">
      <dgm:prSet/>
      <dgm:spPr/>
      <dgm:t>
        <a:bodyPr/>
        <a:lstStyle/>
        <a:p>
          <a:endParaRPr lang="de-DE"/>
        </a:p>
      </dgm:t>
    </dgm:pt>
    <dgm:pt modelId="{6C7D3985-5ACD-4854-B4C4-C3528F894F88}" type="sibTrans" cxnId="{29437CE2-548F-4DA1-BD50-B38154CFE078}">
      <dgm:prSet/>
      <dgm:spPr/>
      <dgm:t>
        <a:bodyPr/>
        <a:lstStyle/>
        <a:p>
          <a:endParaRPr lang="de-DE"/>
        </a:p>
      </dgm:t>
    </dgm:pt>
    <dgm:pt modelId="{01FF7017-F7C6-447E-9F15-5F8A63282475}">
      <dgm:prSet phldrT="[Text]"/>
      <dgm:spPr/>
      <dgm:t>
        <a:bodyPr/>
        <a:lstStyle/>
        <a:p>
          <a:r>
            <a:rPr lang="de-DE" b="1" dirty="0"/>
            <a:t>seit 2005</a:t>
          </a:r>
        </a:p>
        <a:p>
          <a:endParaRPr lang="de-DE" b="1" dirty="0"/>
        </a:p>
        <a:p>
          <a:r>
            <a:rPr lang="de-DE" dirty="0"/>
            <a:t>Standort-</a:t>
          </a:r>
        </a:p>
        <a:p>
          <a:r>
            <a:rPr lang="de-DE" dirty="0"/>
            <a:t>Entwicklungskonzept</a:t>
          </a:r>
        </a:p>
        <a:p>
          <a:endParaRPr lang="de-DE" dirty="0"/>
        </a:p>
        <a:p>
          <a:r>
            <a:rPr lang="de-DE" dirty="0"/>
            <a:t>Gewinnbeteiligung</a:t>
          </a:r>
        </a:p>
      </dgm:t>
    </dgm:pt>
    <dgm:pt modelId="{A08C3E3B-EFF8-4619-8036-A8B3B2A3A3C4}" type="parTrans" cxnId="{3485905F-257E-4C48-B5E3-3CD195979852}">
      <dgm:prSet/>
      <dgm:spPr/>
      <dgm:t>
        <a:bodyPr/>
        <a:lstStyle/>
        <a:p>
          <a:endParaRPr lang="de-DE"/>
        </a:p>
      </dgm:t>
    </dgm:pt>
    <dgm:pt modelId="{7355D1C1-85C7-4EDE-AB7C-9837D4BAAE84}" type="sibTrans" cxnId="{3485905F-257E-4C48-B5E3-3CD195979852}">
      <dgm:prSet/>
      <dgm:spPr/>
      <dgm:t>
        <a:bodyPr/>
        <a:lstStyle/>
        <a:p>
          <a:endParaRPr lang="de-DE"/>
        </a:p>
      </dgm:t>
    </dgm:pt>
    <dgm:pt modelId="{C3708A84-8E97-439F-A7EC-E85E4CF43D4B}">
      <dgm:prSet phldrT="[Text]"/>
      <dgm:spPr/>
      <dgm:t>
        <a:bodyPr/>
        <a:lstStyle/>
        <a:p>
          <a:r>
            <a:rPr lang="de-DE" b="1" dirty="0"/>
            <a:t>Seit 2011</a:t>
          </a:r>
        </a:p>
        <a:p>
          <a:r>
            <a:rPr lang="de-DE" b="1" dirty="0"/>
            <a:t>Lebensphasenorientierte Arbeitszeit</a:t>
          </a:r>
        </a:p>
        <a:p>
          <a:endParaRPr lang="de-DE" b="1" dirty="0"/>
        </a:p>
        <a:p>
          <a:r>
            <a:rPr lang="de-DE" dirty="0"/>
            <a:t>Wahlarbeitszeit</a:t>
          </a:r>
        </a:p>
        <a:p>
          <a:r>
            <a:rPr lang="de-DE" dirty="0"/>
            <a:t>TFW</a:t>
          </a:r>
        </a:p>
        <a:p>
          <a:r>
            <a:rPr lang="de-DE" dirty="0"/>
            <a:t>Sabbatical</a:t>
          </a:r>
        </a:p>
      </dgm:t>
    </dgm:pt>
    <dgm:pt modelId="{96CC3B90-38BF-4CEF-89AF-4A3D883563D8}" type="parTrans" cxnId="{77522A6A-F082-41FB-B7FF-D55039594E3A}">
      <dgm:prSet/>
      <dgm:spPr/>
      <dgm:t>
        <a:bodyPr/>
        <a:lstStyle/>
        <a:p>
          <a:endParaRPr lang="de-DE"/>
        </a:p>
      </dgm:t>
    </dgm:pt>
    <dgm:pt modelId="{D3181EEA-2F11-40E4-BEE0-D78B770D0C01}" type="sibTrans" cxnId="{77522A6A-F082-41FB-B7FF-D55039594E3A}">
      <dgm:prSet/>
      <dgm:spPr/>
      <dgm:t>
        <a:bodyPr/>
        <a:lstStyle/>
        <a:p>
          <a:endParaRPr lang="de-DE"/>
        </a:p>
      </dgm:t>
    </dgm:pt>
    <dgm:pt modelId="{16C319E2-0F9A-4369-91F8-354CDA614C7E}">
      <dgm:prSet phldrT="[Text]"/>
      <dgm:spPr/>
      <dgm:t>
        <a:bodyPr/>
        <a:lstStyle/>
        <a:p>
          <a:r>
            <a:rPr lang="de-DE" b="1" dirty="0"/>
            <a:t>Seit 2022</a:t>
          </a:r>
        </a:p>
        <a:p>
          <a:endParaRPr lang="de-DE" dirty="0"/>
        </a:p>
        <a:p>
          <a:r>
            <a:rPr lang="de-DE" dirty="0"/>
            <a:t>2-Konten-Modell</a:t>
          </a:r>
        </a:p>
      </dgm:t>
    </dgm:pt>
    <dgm:pt modelId="{AB1E20A9-EF48-45C2-A555-7C8D9762036F}" type="sibTrans" cxnId="{7B80B519-3D8E-4606-888D-93B17FD3FCF6}">
      <dgm:prSet/>
      <dgm:spPr/>
      <dgm:t>
        <a:bodyPr/>
        <a:lstStyle/>
        <a:p>
          <a:endParaRPr lang="de-DE"/>
        </a:p>
      </dgm:t>
    </dgm:pt>
    <dgm:pt modelId="{E6275788-D939-4F63-B8F9-959F2123351B}" type="parTrans" cxnId="{7B80B519-3D8E-4606-888D-93B17FD3FCF6}">
      <dgm:prSet/>
      <dgm:spPr/>
      <dgm:t>
        <a:bodyPr/>
        <a:lstStyle/>
        <a:p>
          <a:endParaRPr lang="de-DE"/>
        </a:p>
      </dgm:t>
    </dgm:pt>
    <dgm:pt modelId="{06254A48-0F9B-43A4-B7F2-DC17DF7664DE}" type="pres">
      <dgm:prSet presAssocID="{1A105D55-42FA-408F-AB31-EC93558C8F60}" presName="CompostProcess" presStyleCnt="0">
        <dgm:presLayoutVars>
          <dgm:dir/>
          <dgm:resizeHandles val="exact"/>
        </dgm:presLayoutVars>
      </dgm:prSet>
      <dgm:spPr/>
    </dgm:pt>
    <dgm:pt modelId="{F0E466A0-7EFC-4851-A524-9A116F985074}" type="pres">
      <dgm:prSet presAssocID="{1A105D55-42FA-408F-AB31-EC93558C8F60}" presName="arrow" presStyleLbl="bgShp" presStyleIdx="0" presStyleCnt="1" custScaleX="117647" custScaleY="80302"/>
      <dgm:spPr/>
    </dgm:pt>
    <dgm:pt modelId="{60F5D039-D66F-46BB-ADC6-1D81C2B8D63E}" type="pres">
      <dgm:prSet presAssocID="{1A105D55-42FA-408F-AB31-EC93558C8F60}" presName="linearProcess" presStyleCnt="0"/>
      <dgm:spPr/>
    </dgm:pt>
    <dgm:pt modelId="{ADF41354-9D86-4646-B82B-52CE842E879D}" type="pres">
      <dgm:prSet presAssocID="{7A2546D0-BB19-48E7-B038-23B9B72D0610}" presName="textNode" presStyleLbl="node1" presStyleIdx="0" presStyleCnt="7" custScaleX="103348" custScaleY="69837" custLinFactNeighborX="-4773" custLinFactNeighborY="2338">
        <dgm:presLayoutVars>
          <dgm:bulletEnabled val="1"/>
        </dgm:presLayoutVars>
      </dgm:prSet>
      <dgm:spPr/>
    </dgm:pt>
    <dgm:pt modelId="{C0A5B4BF-44EE-46D1-B3FD-82597828714E}" type="pres">
      <dgm:prSet presAssocID="{C353A951-6567-4D9F-A6E8-6532CCD8FD2A}" presName="sibTrans" presStyleCnt="0"/>
      <dgm:spPr/>
    </dgm:pt>
    <dgm:pt modelId="{7F63FCA9-BCDF-46DB-AE46-D0AFDAD223A8}" type="pres">
      <dgm:prSet presAssocID="{9B84CA46-6633-4822-A220-485D2F34C4CB}" presName="textNode" presStyleLbl="node1" presStyleIdx="1" presStyleCnt="7" custScaleX="104379" custScaleY="71628" custLinFactNeighborX="25439" custLinFactNeighborY="2338">
        <dgm:presLayoutVars>
          <dgm:bulletEnabled val="1"/>
        </dgm:presLayoutVars>
      </dgm:prSet>
      <dgm:spPr/>
    </dgm:pt>
    <dgm:pt modelId="{FEC912C0-B030-4046-905C-96DDE24B0FDF}" type="pres">
      <dgm:prSet presAssocID="{8C5A652F-0334-4E6D-B505-37162B5CE874}" presName="sibTrans" presStyleCnt="0"/>
      <dgm:spPr/>
    </dgm:pt>
    <dgm:pt modelId="{7CEBE1DF-BA96-4DD6-999A-B3057A655EE7}" type="pres">
      <dgm:prSet presAssocID="{16C319E2-0F9A-4369-91F8-354CDA614C7E}" presName="textNode" presStyleLbl="node1" presStyleIdx="2" presStyleCnt="7" custScaleY="70036" custLinFactX="414451" custLinFactNeighborX="500000" custLinFactNeighborY="2338">
        <dgm:presLayoutVars>
          <dgm:bulletEnabled val="1"/>
        </dgm:presLayoutVars>
      </dgm:prSet>
      <dgm:spPr/>
    </dgm:pt>
    <dgm:pt modelId="{B2A6786B-9205-4B31-AC0E-5B2474022EB4}" type="pres">
      <dgm:prSet presAssocID="{AB1E20A9-EF48-45C2-A555-7C8D9762036F}" presName="sibTrans" presStyleCnt="0"/>
      <dgm:spPr/>
    </dgm:pt>
    <dgm:pt modelId="{E9B65B67-CB6F-425B-AA42-39178CD1E63F}" type="pres">
      <dgm:prSet presAssocID="{EA93C388-3332-4C7D-9D23-259A2850C3A7}" presName="textNode" presStyleLbl="node1" presStyleIdx="3" presStyleCnt="7" custScaleY="70036" custLinFactX="201059" custLinFactNeighborX="300000" custLinFactNeighborY="2338">
        <dgm:presLayoutVars>
          <dgm:bulletEnabled val="1"/>
        </dgm:presLayoutVars>
      </dgm:prSet>
      <dgm:spPr/>
    </dgm:pt>
    <dgm:pt modelId="{C859C90F-B677-47C2-8F7C-43BCDBE998A6}" type="pres">
      <dgm:prSet presAssocID="{E2CD3387-F6FE-4968-A502-8A1828B11D89}" presName="sibTrans" presStyleCnt="0"/>
      <dgm:spPr/>
    </dgm:pt>
    <dgm:pt modelId="{787F29DD-640D-4876-839D-0B9CA28E7C21}" type="pres">
      <dgm:prSet presAssocID="{1E887294-1C94-4FB7-9F34-9279F4A4157C}" presName="textNode" presStyleLbl="node1" presStyleIdx="4" presStyleCnt="7" custScaleY="72722" custLinFactX="-197828" custLinFactNeighborX="-200000" custLinFactNeighborY="2338">
        <dgm:presLayoutVars>
          <dgm:bulletEnabled val="1"/>
        </dgm:presLayoutVars>
      </dgm:prSet>
      <dgm:spPr/>
    </dgm:pt>
    <dgm:pt modelId="{D4F79898-4765-4B0E-9ABB-61708FEBAFAE}" type="pres">
      <dgm:prSet presAssocID="{6C7D3985-5ACD-4854-B4C4-C3528F894F88}" presName="sibTrans" presStyleCnt="0"/>
      <dgm:spPr/>
    </dgm:pt>
    <dgm:pt modelId="{F3DD8A2F-1023-496D-BB95-7CC5A8E8174D}" type="pres">
      <dgm:prSet presAssocID="{01FF7017-F7C6-447E-9F15-5F8A63282475}" presName="textNode" presStyleLbl="node1" presStyleIdx="5" presStyleCnt="7" custScaleY="73617" custLinFactX="-197012" custLinFactNeighborX="-200000" custLinFactNeighborY="2338">
        <dgm:presLayoutVars>
          <dgm:bulletEnabled val="1"/>
        </dgm:presLayoutVars>
      </dgm:prSet>
      <dgm:spPr/>
    </dgm:pt>
    <dgm:pt modelId="{39E8B7D5-F7A9-4482-94ED-FD27A0270349}" type="pres">
      <dgm:prSet presAssocID="{7355D1C1-85C7-4EDE-AB7C-9837D4BAAE84}" presName="sibTrans" presStyleCnt="0"/>
      <dgm:spPr/>
    </dgm:pt>
    <dgm:pt modelId="{B4063BE0-4C64-4CC5-9619-FD6BD9AB53CC}" type="pres">
      <dgm:prSet presAssocID="{C3708A84-8E97-439F-A7EC-E85E4CF43D4B}" presName="textNode" presStyleLbl="node1" presStyleIdx="6" presStyleCnt="7" custScaleX="105338" custScaleY="71628" custLinFactX="-197722" custLinFactNeighborX="-200000" custLinFactNeighborY="2338">
        <dgm:presLayoutVars>
          <dgm:bulletEnabled val="1"/>
        </dgm:presLayoutVars>
      </dgm:prSet>
      <dgm:spPr/>
    </dgm:pt>
  </dgm:ptLst>
  <dgm:cxnLst>
    <dgm:cxn modelId="{A030FD02-9D15-4051-BBFF-E2CB0719BFA3}" type="presOf" srcId="{1E887294-1C94-4FB7-9F34-9279F4A4157C}" destId="{787F29DD-640D-4876-839D-0B9CA28E7C21}" srcOrd="0" destOrd="0" presId="urn:microsoft.com/office/officeart/2005/8/layout/hProcess9"/>
    <dgm:cxn modelId="{2C948C0E-AE9B-46FB-B996-3D2FA7EAE37B}" type="presOf" srcId="{16C319E2-0F9A-4369-91F8-354CDA614C7E}" destId="{7CEBE1DF-BA96-4DD6-999A-B3057A655EE7}" srcOrd="0" destOrd="0" presId="urn:microsoft.com/office/officeart/2005/8/layout/hProcess9"/>
    <dgm:cxn modelId="{7B80B519-3D8E-4606-888D-93B17FD3FCF6}" srcId="{1A105D55-42FA-408F-AB31-EC93558C8F60}" destId="{16C319E2-0F9A-4369-91F8-354CDA614C7E}" srcOrd="2" destOrd="0" parTransId="{E6275788-D939-4F63-B8F9-959F2123351B}" sibTransId="{AB1E20A9-EF48-45C2-A555-7C8D9762036F}"/>
    <dgm:cxn modelId="{BFE01E5D-9DE6-49F1-A216-A66A2E98953E}" srcId="{1A105D55-42FA-408F-AB31-EC93558C8F60}" destId="{EA93C388-3332-4C7D-9D23-259A2850C3A7}" srcOrd="3" destOrd="0" parTransId="{C5872BA9-5EC7-4E8A-8C12-93C464E8185A}" sibTransId="{E2CD3387-F6FE-4968-A502-8A1828B11D89}"/>
    <dgm:cxn modelId="{3485905F-257E-4C48-B5E3-3CD195979852}" srcId="{1A105D55-42FA-408F-AB31-EC93558C8F60}" destId="{01FF7017-F7C6-447E-9F15-5F8A63282475}" srcOrd="5" destOrd="0" parTransId="{A08C3E3B-EFF8-4619-8036-A8B3B2A3A3C4}" sibTransId="{7355D1C1-85C7-4EDE-AB7C-9837D4BAAE84}"/>
    <dgm:cxn modelId="{77522A6A-F082-41FB-B7FF-D55039594E3A}" srcId="{1A105D55-42FA-408F-AB31-EC93558C8F60}" destId="{C3708A84-8E97-439F-A7EC-E85E4CF43D4B}" srcOrd="6" destOrd="0" parTransId="{96CC3B90-38BF-4CEF-89AF-4A3D883563D8}" sibTransId="{D3181EEA-2F11-40E4-BEE0-D78B770D0C01}"/>
    <dgm:cxn modelId="{BCEC4750-D9FB-4EB1-BEC8-F898663527BC}" type="presOf" srcId="{EA93C388-3332-4C7D-9D23-259A2850C3A7}" destId="{E9B65B67-CB6F-425B-AA42-39178CD1E63F}" srcOrd="0" destOrd="0" presId="urn:microsoft.com/office/officeart/2005/8/layout/hProcess9"/>
    <dgm:cxn modelId="{87BFB675-360F-45FD-B64E-DE5030B6AA97}" srcId="{1A105D55-42FA-408F-AB31-EC93558C8F60}" destId="{9B84CA46-6633-4822-A220-485D2F34C4CB}" srcOrd="1" destOrd="0" parTransId="{9B818683-CE48-47A3-9339-82B3F307D339}" sibTransId="{8C5A652F-0334-4E6D-B505-37162B5CE874}"/>
    <dgm:cxn modelId="{E52BF056-F7D2-46E5-9526-2D7F5E455388}" type="presOf" srcId="{01FF7017-F7C6-447E-9F15-5F8A63282475}" destId="{F3DD8A2F-1023-496D-BB95-7CC5A8E8174D}" srcOrd="0" destOrd="0" presId="urn:microsoft.com/office/officeart/2005/8/layout/hProcess9"/>
    <dgm:cxn modelId="{53F45995-8ED0-45C5-9C72-ADAF52CEB91F}" type="presOf" srcId="{1A105D55-42FA-408F-AB31-EC93558C8F60}" destId="{06254A48-0F9B-43A4-B7F2-DC17DF7664DE}" srcOrd="0" destOrd="0" presId="urn:microsoft.com/office/officeart/2005/8/layout/hProcess9"/>
    <dgm:cxn modelId="{A22309AE-4895-40D4-9E56-F4435C80CC36}" type="presOf" srcId="{C3708A84-8E97-439F-A7EC-E85E4CF43D4B}" destId="{B4063BE0-4C64-4CC5-9619-FD6BD9AB53CC}" srcOrd="0" destOrd="0" presId="urn:microsoft.com/office/officeart/2005/8/layout/hProcess9"/>
    <dgm:cxn modelId="{2F0623BE-1BC9-4746-B2F2-CF38520389F8}" type="presOf" srcId="{7A2546D0-BB19-48E7-B038-23B9B72D0610}" destId="{ADF41354-9D86-4646-B82B-52CE842E879D}" srcOrd="0" destOrd="0" presId="urn:microsoft.com/office/officeart/2005/8/layout/hProcess9"/>
    <dgm:cxn modelId="{728AD8D7-43FC-4358-97E6-B99911EEBF5D}" srcId="{1A105D55-42FA-408F-AB31-EC93558C8F60}" destId="{7A2546D0-BB19-48E7-B038-23B9B72D0610}" srcOrd="0" destOrd="0" parTransId="{0BFD17F8-3DC6-4E78-8929-5FFB285FC581}" sibTransId="{C353A951-6567-4D9F-A6E8-6532CCD8FD2A}"/>
    <dgm:cxn modelId="{29437CE2-548F-4DA1-BD50-B38154CFE078}" srcId="{1A105D55-42FA-408F-AB31-EC93558C8F60}" destId="{1E887294-1C94-4FB7-9F34-9279F4A4157C}" srcOrd="4" destOrd="0" parTransId="{DE350F0A-46F5-4AD2-B803-97EC444EF03C}" sibTransId="{6C7D3985-5ACD-4854-B4C4-C3528F894F88}"/>
    <dgm:cxn modelId="{549AE5FE-AD5B-4E04-8218-1D9794892B9E}" type="presOf" srcId="{9B84CA46-6633-4822-A220-485D2F34C4CB}" destId="{7F63FCA9-BCDF-46DB-AE46-D0AFDAD223A8}" srcOrd="0" destOrd="0" presId="urn:microsoft.com/office/officeart/2005/8/layout/hProcess9"/>
    <dgm:cxn modelId="{C39E16E1-A40F-4B8F-9059-BC5432B6EBCE}" type="presParOf" srcId="{06254A48-0F9B-43A4-B7F2-DC17DF7664DE}" destId="{F0E466A0-7EFC-4851-A524-9A116F985074}" srcOrd="0" destOrd="0" presId="urn:microsoft.com/office/officeart/2005/8/layout/hProcess9"/>
    <dgm:cxn modelId="{808F18BE-E8A8-4FD5-AE9A-E6EB8991F5CD}" type="presParOf" srcId="{06254A48-0F9B-43A4-B7F2-DC17DF7664DE}" destId="{60F5D039-D66F-46BB-ADC6-1D81C2B8D63E}" srcOrd="1" destOrd="0" presId="urn:microsoft.com/office/officeart/2005/8/layout/hProcess9"/>
    <dgm:cxn modelId="{03B14B96-4A30-4E9C-822A-6782F193C63B}" type="presParOf" srcId="{60F5D039-D66F-46BB-ADC6-1D81C2B8D63E}" destId="{ADF41354-9D86-4646-B82B-52CE842E879D}" srcOrd="0" destOrd="0" presId="urn:microsoft.com/office/officeart/2005/8/layout/hProcess9"/>
    <dgm:cxn modelId="{237E8400-2CB0-417F-96D2-5C2E09F5368D}" type="presParOf" srcId="{60F5D039-D66F-46BB-ADC6-1D81C2B8D63E}" destId="{C0A5B4BF-44EE-46D1-B3FD-82597828714E}" srcOrd="1" destOrd="0" presId="urn:microsoft.com/office/officeart/2005/8/layout/hProcess9"/>
    <dgm:cxn modelId="{6A318C5D-7240-443D-889B-66329B516E5D}" type="presParOf" srcId="{60F5D039-D66F-46BB-ADC6-1D81C2B8D63E}" destId="{7F63FCA9-BCDF-46DB-AE46-D0AFDAD223A8}" srcOrd="2" destOrd="0" presId="urn:microsoft.com/office/officeart/2005/8/layout/hProcess9"/>
    <dgm:cxn modelId="{39239DF8-F2B9-492D-A5C4-1AF3DB9D5288}" type="presParOf" srcId="{60F5D039-D66F-46BB-ADC6-1D81C2B8D63E}" destId="{FEC912C0-B030-4046-905C-96DDE24B0FDF}" srcOrd="3" destOrd="0" presId="urn:microsoft.com/office/officeart/2005/8/layout/hProcess9"/>
    <dgm:cxn modelId="{DB548DE3-DEA9-4BA5-983C-7CA84A0D0EC3}" type="presParOf" srcId="{60F5D039-D66F-46BB-ADC6-1D81C2B8D63E}" destId="{7CEBE1DF-BA96-4DD6-999A-B3057A655EE7}" srcOrd="4" destOrd="0" presId="urn:microsoft.com/office/officeart/2005/8/layout/hProcess9"/>
    <dgm:cxn modelId="{9AD1AAEF-AB06-4BC8-93D5-666646CC7238}" type="presParOf" srcId="{60F5D039-D66F-46BB-ADC6-1D81C2B8D63E}" destId="{B2A6786B-9205-4B31-AC0E-5B2474022EB4}" srcOrd="5" destOrd="0" presId="urn:microsoft.com/office/officeart/2005/8/layout/hProcess9"/>
    <dgm:cxn modelId="{C8553181-204E-483B-9B76-B70658624532}" type="presParOf" srcId="{60F5D039-D66F-46BB-ADC6-1D81C2B8D63E}" destId="{E9B65B67-CB6F-425B-AA42-39178CD1E63F}" srcOrd="6" destOrd="0" presId="urn:microsoft.com/office/officeart/2005/8/layout/hProcess9"/>
    <dgm:cxn modelId="{C0423C64-86E1-45EE-A565-63DA56DAACC1}" type="presParOf" srcId="{60F5D039-D66F-46BB-ADC6-1D81C2B8D63E}" destId="{C859C90F-B677-47C2-8F7C-43BCDBE998A6}" srcOrd="7" destOrd="0" presId="urn:microsoft.com/office/officeart/2005/8/layout/hProcess9"/>
    <dgm:cxn modelId="{640769CA-36BB-49B6-A9F3-9D632DD35441}" type="presParOf" srcId="{60F5D039-D66F-46BB-ADC6-1D81C2B8D63E}" destId="{787F29DD-640D-4876-839D-0B9CA28E7C21}" srcOrd="8" destOrd="0" presId="urn:microsoft.com/office/officeart/2005/8/layout/hProcess9"/>
    <dgm:cxn modelId="{11A8E7D4-BF18-42D6-A7E4-A10EC0679588}" type="presParOf" srcId="{60F5D039-D66F-46BB-ADC6-1D81C2B8D63E}" destId="{D4F79898-4765-4B0E-9ABB-61708FEBAFAE}" srcOrd="9" destOrd="0" presId="urn:microsoft.com/office/officeart/2005/8/layout/hProcess9"/>
    <dgm:cxn modelId="{99C8BA2A-02DB-472C-8CF1-EFE4E2AD6826}" type="presParOf" srcId="{60F5D039-D66F-46BB-ADC6-1D81C2B8D63E}" destId="{F3DD8A2F-1023-496D-BB95-7CC5A8E8174D}" srcOrd="10" destOrd="0" presId="urn:microsoft.com/office/officeart/2005/8/layout/hProcess9"/>
    <dgm:cxn modelId="{7FB5325C-AD3A-45BF-BAE1-FE0F7B936DCE}" type="presParOf" srcId="{60F5D039-D66F-46BB-ADC6-1D81C2B8D63E}" destId="{39E8B7D5-F7A9-4482-94ED-FD27A0270349}" srcOrd="11" destOrd="0" presId="urn:microsoft.com/office/officeart/2005/8/layout/hProcess9"/>
    <dgm:cxn modelId="{240B7E95-ABF3-470A-B35D-E6C47E4C517A}" type="presParOf" srcId="{60F5D039-D66F-46BB-ADC6-1D81C2B8D63E}" destId="{B4063BE0-4C64-4CC5-9619-FD6BD9AB53CC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E466A0-7EFC-4851-A524-9A116F985074}">
      <dsp:nvSpPr>
        <dsp:cNvPr id="0" name=""/>
        <dsp:cNvSpPr/>
      </dsp:nvSpPr>
      <dsp:spPr>
        <a:xfrm>
          <a:off x="2" y="523886"/>
          <a:ext cx="11376020" cy="427141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41354-9D86-4646-B82B-52CE842E879D}">
      <dsp:nvSpPr>
        <dsp:cNvPr id="0" name=""/>
        <dsp:cNvSpPr/>
      </dsp:nvSpPr>
      <dsp:spPr>
        <a:xfrm>
          <a:off x="0" y="1966385"/>
          <a:ext cx="1581555" cy="14859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900" kern="1200" dirty="0"/>
          </a:br>
          <a:r>
            <a:rPr lang="de-DE" sz="900" b="1" kern="1200" dirty="0"/>
            <a:t>seit 1995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b="1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Beschäftigungs- und Standortsicherung</a:t>
          </a:r>
        </a:p>
      </dsp:txBody>
      <dsp:txXfrm>
        <a:off x="72536" y="2038921"/>
        <a:ext cx="1436483" cy="1340831"/>
      </dsp:txXfrm>
    </dsp:sp>
    <dsp:sp modelId="{7F63FCA9-BCDF-46DB-AE46-D0AFDAD223A8}">
      <dsp:nvSpPr>
        <dsp:cNvPr id="0" name=""/>
        <dsp:cNvSpPr/>
      </dsp:nvSpPr>
      <dsp:spPr>
        <a:xfrm>
          <a:off x="1679913" y="1947331"/>
          <a:ext cx="1597332" cy="1524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seit 1997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b="1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Arbeitszeitregelung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Gesundheit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Bildung</a:t>
          </a:r>
        </a:p>
      </dsp:txBody>
      <dsp:txXfrm>
        <a:off x="1754309" y="2021727"/>
        <a:ext cx="1448540" cy="1375218"/>
      </dsp:txXfrm>
    </dsp:sp>
    <dsp:sp modelId="{7CEBE1DF-BA96-4DD6-999A-B3057A655EE7}">
      <dsp:nvSpPr>
        <dsp:cNvPr id="0" name=""/>
        <dsp:cNvSpPr/>
      </dsp:nvSpPr>
      <dsp:spPr>
        <a:xfrm>
          <a:off x="9845706" y="1964268"/>
          <a:ext cx="1530319" cy="1490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Seit 2022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2-Konten-Modell</a:t>
          </a:r>
        </a:p>
      </dsp:txBody>
      <dsp:txXfrm>
        <a:off x="9918448" y="2037010"/>
        <a:ext cx="1384835" cy="1344653"/>
      </dsp:txXfrm>
    </dsp:sp>
    <dsp:sp modelId="{E9B65B67-CB6F-425B-AA42-39178CD1E63F}">
      <dsp:nvSpPr>
        <dsp:cNvPr id="0" name=""/>
        <dsp:cNvSpPr/>
      </dsp:nvSpPr>
      <dsp:spPr>
        <a:xfrm>
          <a:off x="8247526" y="1964268"/>
          <a:ext cx="1530319" cy="1490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Seit 2016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b="1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Mobiles arbeiten</a:t>
          </a:r>
        </a:p>
      </dsp:txBody>
      <dsp:txXfrm>
        <a:off x="8320268" y="2037010"/>
        <a:ext cx="1384835" cy="1344653"/>
      </dsp:txXfrm>
    </dsp:sp>
    <dsp:sp modelId="{787F29DD-640D-4876-839D-0B9CA28E7C21}">
      <dsp:nvSpPr>
        <dsp:cNvPr id="0" name=""/>
        <dsp:cNvSpPr/>
      </dsp:nvSpPr>
      <dsp:spPr>
        <a:xfrm>
          <a:off x="3367535" y="1935693"/>
          <a:ext cx="1530319" cy="154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seit 2001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b="1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Betriebliche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Altersversorgung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0" kern="1200" dirty="0"/>
            <a:t>Unbefristete Übernahme der Azubis</a:t>
          </a:r>
        </a:p>
      </dsp:txBody>
      <dsp:txXfrm>
        <a:off x="3442239" y="2010397"/>
        <a:ext cx="1380911" cy="1397878"/>
      </dsp:txXfrm>
    </dsp:sp>
    <dsp:sp modelId="{F3DD8A2F-1023-496D-BB95-7CC5A8E8174D}">
      <dsp:nvSpPr>
        <dsp:cNvPr id="0" name=""/>
        <dsp:cNvSpPr/>
      </dsp:nvSpPr>
      <dsp:spPr>
        <a:xfrm>
          <a:off x="4986858" y="1926172"/>
          <a:ext cx="1530319" cy="1566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seit 2005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b="1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Standort-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Entwicklungskonzept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Gewinnbeteiligung</a:t>
          </a:r>
        </a:p>
      </dsp:txBody>
      <dsp:txXfrm>
        <a:off x="5061562" y="2000876"/>
        <a:ext cx="1380911" cy="1416921"/>
      </dsp:txXfrm>
    </dsp:sp>
    <dsp:sp modelId="{B4063BE0-4C64-4CC5-9619-FD6BD9AB53CC}">
      <dsp:nvSpPr>
        <dsp:cNvPr id="0" name=""/>
        <dsp:cNvSpPr/>
      </dsp:nvSpPr>
      <dsp:spPr>
        <a:xfrm>
          <a:off x="6582829" y="1947331"/>
          <a:ext cx="1612008" cy="1524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Seit 2011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b="1" kern="1200" dirty="0"/>
            <a:t>Lebensphasenorientierte Arbeitszeit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b="1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Wahlarbeitszeit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TFW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900" kern="1200" dirty="0"/>
            <a:t>Sabbatical</a:t>
          </a:r>
        </a:p>
      </dsp:txBody>
      <dsp:txXfrm>
        <a:off x="6657225" y="2021727"/>
        <a:ext cx="1463216" cy="1375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810D8D-68EF-104F-897B-400E5A86AC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04400" y="8655069"/>
            <a:ext cx="432000" cy="306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r"/>
            <a:fld id="{17A3870A-23B3-8C42-9680-396FBEA6B6AD}" type="slidenum">
              <a:rPr lang="de-DE" sz="1000" b="1">
                <a:solidFill>
                  <a:schemeClr val="tx2"/>
                </a:solidFill>
                <a:cs typeface="Arial" panose="020B0604020202020204" pitchFamily="34" charset="0"/>
              </a:rPr>
              <a:pPr algn="r"/>
              <a:t>‹#›</a:t>
            </a:fld>
            <a:endParaRPr lang="de-DE" sz="1000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305254-F1F9-7548-8E41-35654082B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800" y="8423318"/>
            <a:ext cx="432000" cy="43200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2"/>
          </p:nvPr>
        </p:nvSpPr>
        <p:spPr>
          <a:xfrm>
            <a:off x="590400" y="8655069"/>
            <a:ext cx="2743200" cy="306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r>
              <a:rPr lang="de-DE" sz="1000">
                <a:solidFill>
                  <a:schemeClr val="accent1"/>
                </a:solidFill>
                <a:cs typeface="Arial" panose="020B0604020202020204" pitchFamily="34" charset="0"/>
              </a:rPr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1402407393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2" pos="4112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orient="horz" pos="187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26035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00038" y="3607358"/>
            <a:ext cx="6227762" cy="451522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04400" y="8654400"/>
            <a:ext cx="432000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1000" b="1" smtClean="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r"/>
            <a:fld id="{7D817C07-CE16-5C41-9ABD-94C73CEF6061}" type="slidenum">
              <a:rPr lang="de-DE" smtClean="0"/>
              <a:pPr algn="r"/>
              <a:t>‹#›</a:t>
            </a:fld>
            <a:endParaRPr lang="de-DE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4"/>
          </p:nvPr>
        </p:nvSpPr>
        <p:spPr>
          <a:xfrm>
            <a:off x="590400" y="8654400"/>
            <a:ext cx="2743200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100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r>
              <a:rPr lang="de-DE"/>
              <a:t>Name | Abteilung | 30. Januar 2019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5305254-F1F9-7548-8E41-35654082B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800" y="842331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410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spcBef>
        <a:spcPts val="600"/>
      </a:spcBef>
      <a:spcAft>
        <a:spcPts val="6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0" indent="-144000" algn="l" defTabSz="914400" rtl="0" eaLnBrk="1" latinLnBrk="0" hangingPunct="1">
      <a:spcBef>
        <a:spcPts val="500"/>
      </a:spcBef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88000" indent="-144000" algn="l" defTabSz="914400" rtl="0" eaLnBrk="1" latinLnBrk="0" hangingPunct="1">
      <a:spcBef>
        <a:spcPts val="500"/>
      </a:spcBef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432000" indent="-144000" algn="l" defTabSz="914400" rtl="0" eaLnBrk="1" latinLnBrk="0" hangingPunct="1">
      <a:spcBef>
        <a:spcPts val="500"/>
      </a:spcBef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189" userDrawn="1">
          <p15:clr>
            <a:srgbClr val="F26B43"/>
          </p15:clr>
        </p15:guide>
        <p15:guide id="2" pos="4112" userDrawn="1">
          <p15:clr>
            <a:srgbClr val="F26B43"/>
          </p15:clr>
        </p15:guide>
        <p15:guide id="3" orient="horz" pos="16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/>
              <a:t>Moderator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99485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b="1"/>
              <a:t>Moderator 1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3216745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Moderator 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17C07-CE16-5C41-9ABD-94C73CEF606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210038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Moderator 2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376-E33C-4C33-99E3-ECD77FCBD2C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48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Moderator 1</a:t>
            </a:r>
          </a:p>
          <a:p>
            <a:pPr algn="l" rtl="0" fontAlgn="base"/>
            <a:endParaRPr lang="de-DE" b="0" i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376-E33C-4C33-99E3-ECD77FCBD2C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917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Moderator 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376-E33C-4C33-99E3-ECD77FCBD2C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521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Moderator 1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6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Beide Moderatoren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17C07-CE16-5C41-9ABD-94C73CEF6061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srgbClr val="20446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000" b="1" i="0" u="none" strike="noStrike" kern="1200" cap="none" spc="0" normalizeH="0" baseline="0" noProof="0">
              <a:ln>
                <a:noFill/>
              </a:ln>
              <a:solidFill>
                <a:srgbClr val="20446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70707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4177040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414693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.xml"/><Relationship Id="rId7" Type="http://schemas.openxmlformats.org/officeDocument/2006/relationships/oleObject" Target="../embeddings/oleObject6.bin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9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3.xml"/><Relationship Id="rId7" Type="http://schemas.openxmlformats.org/officeDocument/2006/relationships/oleObject" Target="../embeddings/oleObject12.bin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2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35.xml"/><Relationship Id="rId7" Type="http://schemas.openxmlformats.org/officeDocument/2006/relationships/oleObject" Target="../embeddings/oleObject18.bin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300038" y="288925"/>
            <a:ext cx="11590337" cy="3419475"/>
          </a:xfrm>
          <a:gradFill>
            <a:gsLst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/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14134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821635"/>
            <a:ext cx="1005184" cy="215444"/>
          </a:xfrm>
          <a:noFill/>
        </p:spPr>
        <p:txBody>
          <a:bodyPr wrap="non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/>
              <a:t>Dachzeile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7" y="4068000"/>
            <a:ext cx="11376025" cy="1064355"/>
          </a:xfrm>
          <a:noFill/>
          <a:effectLst/>
        </p:spPr>
        <p:txBody>
          <a:bodyPr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cap="none" baseline="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Überschrift</a:t>
            </a:r>
            <a:br>
              <a:rPr lang="de-DE"/>
            </a:br>
            <a:r>
              <a:rPr lang="de-DE"/>
              <a:t>in zwei Zeilen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7B9287-55AF-8048-9FEA-2A80D60D66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79900" y="5849230"/>
            <a:ext cx="720000" cy="72000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 userDrawn="1"/>
        </p:nvCxnSpPr>
        <p:spPr>
          <a:xfrm>
            <a:off x="515938" y="5390460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31E8C8-7C50-4010-8FA8-5E3FC76DB0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0038" y="5563622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/>
              <a:t>Mitarbeiter Informationsveranstaltung</a:t>
            </a:r>
          </a:p>
        </p:txBody>
      </p:sp>
    </p:spTree>
    <p:extLst>
      <p:ext uri="{BB962C8B-B14F-4D97-AF65-F5344CB8AC3E}">
        <p14:creationId xmlns:p14="http://schemas.microsoft.com/office/powerpoint/2010/main" val="140358384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3888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957C-F0F3-7842-B0E2-B762F92D6487}" type="slidenum">
              <a:rPr lang="de-DE" smtClean="0"/>
              <a:pPr/>
              <a:t>‹#›</a:t>
            </a:fld>
            <a:r>
              <a:rPr lang="de-DE"/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Mitarbeiter Informationsveranstaltung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919611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800" b="0" smtClean="0">
                <a:latin typeface="+mj-lt"/>
                <a:ea typeface="+mj-ea"/>
              </a:defRPr>
            </a:lvl1pPr>
            <a:lvl2pPr>
              <a:defRPr lang="de-DE" b="0" smtClean="0"/>
            </a:lvl2pPr>
            <a:lvl3pPr>
              <a:defRPr lang="de-DE" b="0" smtClean="0"/>
            </a:lvl3pPr>
            <a:lvl4pPr>
              <a:defRPr lang="de-DE" b="0" smtClean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9886302-4F5D-487E-BE27-FD743DE82AD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1DBC26B-47B6-41F0-B3CE-980549856D8E}" type="datetime4">
              <a:rPr lang="de-DE" smtClean="0"/>
              <a:pPr/>
              <a:t>21. April 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42099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FE5864-A094-406E-89E9-D63179E2E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C744-2CBD-4EC3-8F35-DDF2CDA52A1E}" type="datetime4">
              <a:rPr lang="de-DE" smtClean="0"/>
              <a:pPr/>
              <a:t>21. April 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E91B4C-233A-4A98-B35D-AFD3519F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Mitarbeiter Informationsveranstaltung</a:t>
            </a:r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473746-635E-41B0-B312-333AEFDB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957C-F0F3-7842-B0E2-B762F92D6487}" type="slidenum">
              <a:rPr lang="en-US" smtClean="0"/>
              <a:pPr/>
              <a:t>‹#›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7496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13888" y="1484313"/>
            <a:ext cx="8262175" cy="434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941DF2-0F6B-45C1-966C-06168FDE47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A9C6B7-A399-4912-921C-FD0F02F5DC72}" type="datetime4">
              <a:rPr lang="de-DE" smtClean="0"/>
              <a:pPr/>
              <a:t>21. April 2023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D4F61F5-30EB-4395-BA5E-8550DCE9C55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Mitarbeiter Informationsveranstaltung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D7220F9-CC6B-4005-A15E-6DA82DADB4A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D57957C-F0F3-7842-B0E2-B762F92D6487}" type="slidenum">
              <a:rPr lang="en-US" smtClean="0"/>
              <a:pPr/>
              <a:t>‹#›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246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3972" y="1484313"/>
            <a:ext cx="5472091" cy="434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306763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AB8402-18D2-4C1D-8362-49FE7822774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73AF101-C176-463C-B774-4FC340F24DBB}" type="datetime4">
              <a:rPr lang="de-DE" smtClean="0"/>
              <a:pPr/>
              <a:t>21. April 2023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0D36A0C-F2A6-4F3F-9333-8EE15915EE2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Mitarbeiter Informationsveranstaltung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5018286-1F2E-4583-9196-19A52EC0D1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D57957C-F0F3-7842-B0E2-B762F92D6487}" type="slidenum">
              <a:rPr lang="en-US" smtClean="0"/>
              <a:pPr/>
              <a:t>‹#›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7634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3972" y="1484313"/>
            <a:ext cx="5472091" cy="434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306763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3306763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1B665A-2976-4A88-A0BA-F7EEBE9D596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41AAB4D-7F4A-4A88-955B-6A3F7C7C9CF4}" type="datetime4">
              <a:rPr lang="de-DE" smtClean="0"/>
              <a:pPr/>
              <a:t>21. April 2023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4C59E19-C5BD-4BB7-B348-9F97269B3E8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Mitarbeiter Informationsveranstaltung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A1D1EF7-8F1C-4897-BADB-A79DF3D155E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D57957C-F0F3-7842-B0E2-B762F92D6487}" type="slidenum">
              <a:rPr lang="en-US" smtClean="0"/>
              <a:pPr/>
              <a:t>‹#›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8891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93188" y="1484313"/>
            <a:ext cx="2682875" cy="434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306763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3306763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5"/>
          <p:cNvSpPr>
            <a:spLocks noGrp="1"/>
          </p:cNvSpPr>
          <p:nvPr>
            <p:ph type="pic" sz="quarter" idx="20"/>
          </p:nvPr>
        </p:nvSpPr>
        <p:spPr>
          <a:xfrm>
            <a:off x="60952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86D920-A535-4D00-A458-6DBD6C17162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548ACDD6-A766-49EC-BC87-598E4CD36AA7}" type="datetime4">
              <a:rPr lang="de-DE" smtClean="0"/>
              <a:pPr/>
              <a:t>21. April 2023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515805D-CC4C-463B-AA04-420C411F8AD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Mitarbeiter Informationsveranstaltung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7840625-60E5-4EC3-8607-A8F15E32F35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D57957C-F0F3-7842-B0E2-B762F92D6487}" type="slidenum">
              <a:rPr lang="en-US" smtClean="0"/>
              <a:pPr/>
              <a:t>‹#›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2944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93188" y="1484313"/>
            <a:ext cx="2682875" cy="434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306763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3306763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5"/>
          <p:cNvSpPr>
            <a:spLocks noGrp="1"/>
          </p:cNvSpPr>
          <p:nvPr>
            <p:ph type="pic" sz="quarter" idx="20"/>
          </p:nvPr>
        </p:nvSpPr>
        <p:spPr>
          <a:xfrm>
            <a:off x="60952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5"/>
          <p:cNvSpPr>
            <a:spLocks noGrp="1"/>
          </p:cNvSpPr>
          <p:nvPr>
            <p:ph type="pic" sz="quarter" idx="21"/>
          </p:nvPr>
        </p:nvSpPr>
        <p:spPr>
          <a:xfrm>
            <a:off x="60952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26DF89F-3840-4195-BCD3-821375BA6DF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3F14B1A-A003-406A-BAE1-D813F62C49F4}" type="datetime4">
              <a:rPr lang="de-DE" smtClean="0"/>
              <a:pPr/>
              <a:t>21. April 2023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A420337-6013-4F29-93EA-7FF10B9F6E8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Mitarbeiter Informationsveranstaltung</a:t>
            </a:r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6CA6E1F-07FC-4A33-BB79-9130CD06267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D57957C-F0F3-7842-B0E2-B762F92D6487}" type="slidenum">
              <a:rPr lang="en-US" smtClean="0"/>
              <a:pPr/>
              <a:t>‹#›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704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258A21-4C59-47C5-84E0-E72E4E1AF08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75E9139-498B-408A-9491-E3B548B70E7E}" type="datetime4">
              <a:rPr lang="de-DE" smtClean="0"/>
              <a:pPr/>
              <a:t>21. April 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0C5735-602F-428B-BFB2-9E58793603C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Mitarbeiter Informationsveranstaltung</a:t>
            </a:r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F92C84-D2EA-4CF4-98C6-129F7B3C009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D57957C-F0F3-7842-B0E2-B762F92D6487}" type="slidenum">
              <a:rPr lang="en-US" smtClean="0"/>
              <a:pPr/>
              <a:t>‹#›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153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4622110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D1ABD7-86C5-4BD1-8941-39D4669A56C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1088AE4-3C43-4450-8845-7A676AF6B0A1}" type="datetime4">
              <a:rPr lang="de-DE" smtClean="0"/>
              <a:pPr/>
              <a:t>21. April 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E51D17-459B-4AFF-AF4A-EF4F2627B07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Mitarbeiter Informationsveranstaltung</a:t>
            </a:r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3B019D-0602-49E8-AD20-E41755CEA2C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D57957C-F0F3-7842-B0E2-B762F92D6487}" type="slidenum">
              <a:rPr lang="en-US" smtClean="0"/>
              <a:pPr/>
              <a:t>‹#›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133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4622110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4622110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562467-7D04-471D-8C85-F48D3BFB5CC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AAB74D2-C799-4F12-A345-742A05235F5F}" type="datetime4">
              <a:rPr lang="de-DE" smtClean="0"/>
              <a:pPr/>
              <a:t>21. April 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1A6CAE-FC0C-4B55-9F46-C2DC356BE03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Mitarbeiter Informationsveranstaltung</a:t>
            </a:r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41F7D5-91EE-4ED1-AFAA-D6553346680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D57957C-F0F3-7842-B0E2-B762F92D6487}" type="slidenum">
              <a:rPr lang="en-US" smtClean="0"/>
              <a:pPr/>
              <a:t>‹#›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1998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/>
          <p:cNvSpPr>
            <a:spLocks noGrp="1"/>
          </p:cNvSpPr>
          <p:nvPr>
            <p:ph type="pic" sz="quarter" idx="12"/>
          </p:nvPr>
        </p:nvSpPr>
        <p:spPr>
          <a:xfrm>
            <a:off x="300038" y="288925"/>
            <a:ext cx="11591925" cy="4714875"/>
          </a:xfrm>
          <a:custGeom>
            <a:avLst/>
            <a:gdLst>
              <a:gd name="connsiteX0" fmla="*/ 0 w 11591925"/>
              <a:gd name="connsiteY0" fmla="*/ 0 h 4714875"/>
              <a:gd name="connsiteX1" fmla="*/ 11591925 w 11591925"/>
              <a:gd name="connsiteY1" fmla="*/ 0 h 4714875"/>
              <a:gd name="connsiteX2" fmla="*/ 11591925 w 11591925"/>
              <a:gd name="connsiteY2" fmla="*/ 4714875 h 4714875"/>
              <a:gd name="connsiteX3" fmla="*/ 10655300 w 11591925"/>
              <a:gd name="connsiteY3" fmla="*/ 4714875 h 4714875"/>
              <a:gd name="connsiteX4" fmla="*/ 10655300 w 11591925"/>
              <a:gd name="connsiteY4" fmla="*/ 3402013 h 4714875"/>
              <a:gd name="connsiteX5" fmla="*/ 936625 w 11591925"/>
              <a:gd name="connsiteY5" fmla="*/ 3402013 h 4714875"/>
              <a:gd name="connsiteX6" fmla="*/ 936625 w 11591925"/>
              <a:gd name="connsiteY6" fmla="*/ 4714875 h 4714875"/>
              <a:gd name="connsiteX7" fmla="*/ 0 w 11591925"/>
              <a:gd name="connsiteY7" fmla="*/ 4714875 h 47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91925" h="4714875">
                <a:moveTo>
                  <a:pt x="0" y="0"/>
                </a:moveTo>
                <a:lnTo>
                  <a:pt x="11591925" y="0"/>
                </a:lnTo>
                <a:lnTo>
                  <a:pt x="11591925" y="4714875"/>
                </a:lnTo>
                <a:lnTo>
                  <a:pt x="10655300" y="4714875"/>
                </a:lnTo>
                <a:lnTo>
                  <a:pt x="10655300" y="3402013"/>
                </a:lnTo>
                <a:lnTo>
                  <a:pt x="936625" y="3402013"/>
                </a:lnTo>
                <a:lnTo>
                  <a:pt x="936625" y="4714875"/>
                </a:lnTo>
                <a:lnTo>
                  <a:pt x="0" y="4714875"/>
                </a:lnTo>
                <a:close/>
              </a:path>
            </a:pathLst>
          </a:custGeom>
          <a:gradFill>
            <a:gsLst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/>
          </a:p>
        </p:txBody>
      </p:sp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58926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 userDrawn="1"/>
        </p:nvSpPr>
        <p:spPr>
          <a:xfrm>
            <a:off x="1236000" y="3691467"/>
            <a:ext cx="9720000" cy="2157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6000" y="3821635"/>
            <a:ext cx="1005184" cy="215444"/>
          </a:xfrm>
          <a:noFill/>
        </p:spPr>
        <p:txBody>
          <a:bodyPr wrap="non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/>
              <a:t>Dachzeile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6000" y="4068000"/>
            <a:ext cx="9504100" cy="1064355"/>
          </a:xfrm>
          <a:noFill/>
          <a:effectLst/>
        </p:spPr>
        <p:txBody>
          <a:bodyPr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cap="none" baseline="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Überschrift</a:t>
            </a:r>
            <a:br>
              <a:rPr lang="de-DE"/>
            </a:br>
            <a:r>
              <a:rPr lang="de-DE"/>
              <a:t>in zwei Zeilen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7B9287-55AF-8048-9FEA-2A80D60D66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79900" y="5849230"/>
            <a:ext cx="720000" cy="72000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 userDrawn="1"/>
        </p:nvCxnSpPr>
        <p:spPr>
          <a:xfrm>
            <a:off x="1451900" y="5390460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C78C475-BA38-4A88-88A3-E8A79D86A4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236000" y="5563622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/>
              <a:t>Mitarbeiter Informationsveranstaltung</a:t>
            </a:r>
          </a:p>
        </p:txBody>
      </p:sp>
    </p:spTree>
    <p:extLst>
      <p:ext uri="{BB962C8B-B14F-4D97-AF65-F5344CB8AC3E}">
        <p14:creationId xmlns:p14="http://schemas.microsoft.com/office/powerpoint/2010/main" val="248791168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4622110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4622110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20"/>
          </p:nvPr>
        </p:nvSpPr>
        <p:spPr>
          <a:xfrm>
            <a:off x="8728284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F38755-1B90-4D37-BF79-46C9F566FA4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FEB6435A-AA7F-4CD2-9414-57429F872804}" type="datetime4">
              <a:rPr lang="de-DE" smtClean="0"/>
              <a:pPr/>
              <a:t>21. April 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1B2334-22C4-4F66-9AC2-6C63D8D853C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Mitarbeiter Informationsveranstaltung</a:t>
            </a:r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A49AB3-8EF9-42C5-96A1-83AA1566DD2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D57957C-F0F3-7842-B0E2-B762F92D6487}" type="slidenum">
              <a:rPr lang="en-US" smtClean="0"/>
              <a:pPr/>
              <a:t>‹#›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6607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4622110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4622110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20"/>
          </p:nvPr>
        </p:nvSpPr>
        <p:spPr>
          <a:xfrm>
            <a:off x="8728284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21"/>
          </p:nvPr>
        </p:nvSpPr>
        <p:spPr>
          <a:xfrm>
            <a:off x="8728284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3A7E0D-EC4A-412E-941E-8556563AB57F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56B2C113-761C-4916-BBC3-A69256AC40A9}" type="datetime4">
              <a:rPr lang="de-DE" smtClean="0"/>
              <a:pPr/>
              <a:t>21. April 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342B8F-3565-48F8-A0A9-B8AF069805A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Mitarbeiter Informationsveranstaltung</a:t>
            </a:r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2CDE13-93F8-4186-98C1-F5066334565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8D57957C-F0F3-7842-B0E2-B762F92D6487}" type="slidenum">
              <a:rPr lang="en-US" smtClean="0"/>
              <a:pPr/>
              <a:t>‹#›</a:t>
            </a:fld>
            <a:r>
              <a:rPr lang="en-US"/>
              <a:t>  </a:t>
            </a:r>
            <a:r>
              <a:rPr lang="en-US" b="0">
                <a:solidFill>
                  <a:schemeClr val="accent1"/>
                </a:solidFill>
              </a:rPr>
              <a:t>|</a:t>
            </a:r>
            <a:endParaRPr lang="en-US" sz="900" b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3714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66329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0E881F02-8A23-9F4E-BA60-2291CDE38ED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98800" y="288000"/>
            <a:ext cx="11591925" cy="3420000"/>
          </a:xfrm>
          <a:gradFill>
            <a:gsLst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</p:spPr>
        <p:txBody>
          <a:bodyPr/>
          <a:lstStyle/>
          <a:p>
            <a:r>
              <a:rPr lang="de-DE"/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7B9287-55AF-8048-9FEA-2A80D60D667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179900" y="5849230"/>
            <a:ext cx="720000" cy="72000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 userDrawn="1"/>
        </p:nvCxnSpPr>
        <p:spPr>
          <a:xfrm>
            <a:off x="515938" y="4229481"/>
            <a:ext cx="2577897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D951FE6A-8A57-B649-98D5-DE3D06CA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957C-F0F3-7842-B0E2-B762F92D6487}" type="slidenum">
              <a:rPr lang="de-DE" smtClean="0"/>
              <a:pPr/>
              <a:t>‹#›</a:t>
            </a:fld>
            <a:r>
              <a:rPr lang="de-DE"/>
              <a:t>  </a:t>
            </a:r>
            <a:r>
              <a:rPr lang="de-DE" b="0"/>
              <a:t>|</a:t>
            </a:r>
            <a:endParaRPr lang="de-DE" sz="900" b="0"/>
          </a:p>
        </p:txBody>
      </p:sp>
      <p:sp>
        <p:nvSpPr>
          <p:cNvPr id="14" name="Masterfeld E-Mail Adresse" hidden="1">
            <a:extLst>
              <a:ext uri="{FF2B5EF4-FFF2-40B4-BE49-F238E27FC236}">
                <a16:creationId xmlns:a16="http://schemas.microsoft.com/office/drawing/2014/main" id="{EBB21637-2AC6-40D3-8665-F25A47F007F3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15938" y="5128614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sz="1600"/>
          </a:p>
        </p:txBody>
      </p:sp>
      <p:sp>
        <p:nvSpPr>
          <p:cNvPr id="12" name="Masterfeld Telefonnummer" hidden="1">
            <a:extLst>
              <a:ext uri="{FF2B5EF4-FFF2-40B4-BE49-F238E27FC236}">
                <a16:creationId xmlns:a16="http://schemas.microsoft.com/office/drawing/2014/main" id="{9101541F-59D1-4BD5-AD24-814023F042A7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15938" y="4885871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sz="1600"/>
          </a:p>
        </p:txBody>
      </p:sp>
      <p:sp>
        <p:nvSpPr>
          <p:cNvPr id="6" name="Masterfeld Abteilung" hidden="1">
            <a:extLst>
              <a:ext uri="{FF2B5EF4-FFF2-40B4-BE49-F238E27FC236}">
                <a16:creationId xmlns:a16="http://schemas.microsoft.com/office/drawing/2014/main" id="{348C4E9D-9EEE-43BD-8FB9-0AF649E9C92C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15938" y="4640264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sz="1600"/>
          </a:p>
        </p:txBody>
      </p:sp>
      <p:sp>
        <p:nvSpPr>
          <p:cNvPr id="5" name="Masterfeld Name">
            <a:extLst>
              <a:ext uri="{FF2B5EF4-FFF2-40B4-BE49-F238E27FC236}">
                <a16:creationId xmlns:a16="http://schemas.microsoft.com/office/drawing/2014/main" id="{D53D78F5-6983-4445-80A2-08426FAA21E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15938" y="4366518"/>
            <a:ext cx="439870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DE" b="1">
                <a:solidFill>
                  <a:schemeClr val="tx2"/>
                </a:solidFill>
              </a:rPr>
              <a:t>Bündnis 2025: Flexibilität und Vertrauen</a:t>
            </a:r>
            <a:endParaRPr lang="en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3246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300038" y="288925"/>
            <a:ext cx="11590337" cy="3419475"/>
          </a:xfrm>
          <a:gradFill>
            <a:gsLst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/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416026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821635"/>
            <a:ext cx="1005184" cy="215444"/>
          </a:xfrm>
          <a:noFill/>
        </p:spPr>
        <p:txBody>
          <a:bodyPr wrap="non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/>
              <a:t>Dachzeile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7" y="4068000"/>
            <a:ext cx="11376025" cy="1064355"/>
          </a:xfrm>
          <a:noFill/>
          <a:effectLst/>
        </p:spPr>
        <p:txBody>
          <a:bodyPr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cap="none" baseline="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Überschrift</a:t>
            </a:r>
            <a:br>
              <a:rPr lang="de-DE"/>
            </a:br>
            <a:r>
              <a:rPr lang="de-DE"/>
              <a:t>in zwei Zeilen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7B9287-55AF-8048-9FEA-2A80D60D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9900" y="5849230"/>
            <a:ext cx="720000" cy="72000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/>
        </p:nvCxnSpPr>
        <p:spPr>
          <a:xfrm>
            <a:off x="515938" y="5390460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31E8C8-7C50-4010-8FA8-5E3FC76DB0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0038" y="5563622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/>
              <a:t>Bündnis 2025: Flexibilität und Vertrauen </a:t>
            </a:r>
          </a:p>
        </p:txBody>
      </p:sp>
    </p:spTree>
    <p:extLst>
      <p:ext uri="{BB962C8B-B14F-4D97-AF65-F5344CB8AC3E}">
        <p14:creationId xmlns:p14="http://schemas.microsoft.com/office/powerpoint/2010/main" val="2394169439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/>
          <p:cNvSpPr>
            <a:spLocks noGrp="1"/>
          </p:cNvSpPr>
          <p:nvPr>
            <p:ph type="pic" sz="quarter" idx="12"/>
          </p:nvPr>
        </p:nvSpPr>
        <p:spPr>
          <a:xfrm>
            <a:off x="300038" y="288925"/>
            <a:ext cx="11591925" cy="4714875"/>
          </a:xfrm>
          <a:custGeom>
            <a:avLst/>
            <a:gdLst>
              <a:gd name="connsiteX0" fmla="*/ 0 w 11591925"/>
              <a:gd name="connsiteY0" fmla="*/ 0 h 4714875"/>
              <a:gd name="connsiteX1" fmla="*/ 11591925 w 11591925"/>
              <a:gd name="connsiteY1" fmla="*/ 0 h 4714875"/>
              <a:gd name="connsiteX2" fmla="*/ 11591925 w 11591925"/>
              <a:gd name="connsiteY2" fmla="*/ 4714875 h 4714875"/>
              <a:gd name="connsiteX3" fmla="*/ 10655300 w 11591925"/>
              <a:gd name="connsiteY3" fmla="*/ 4714875 h 4714875"/>
              <a:gd name="connsiteX4" fmla="*/ 10655300 w 11591925"/>
              <a:gd name="connsiteY4" fmla="*/ 3402013 h 4714875"/>
              <a:gd name="connsiteX5" fmla="*/ 936625 w 11591925"/>
              <a:gd name="connsiteY5" fmla="*/ 3402013 h 4714875"/>
              <a:gd name="connsiteX6" fmla="*/ 936625 w 11591925"/>
              <a:gd name="connsiteY6" fmla="*/ 4714875 h 4714875"/>
              <a:gd name="connsiteX7" fmla="*/ 0 w 11591925"/>
              <a:gd name="connsiteY7" fmla="*/ 4714875 h 47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91925" h="4714875">
                <a:moveTo>
                  <a:pt x="0" y="0"/>
                </a:moveTo>
                <a:lnTo>
                  <a:pt x="11591925" y="0"/>
                </a:lnTo>
                <a:lnTo>
                  <a:pt x="11591925" y="4714875"/>
                </a:lnTo>
                <a:lnTo>
                  <a:pt x="10655300" y="4714875"/>
                </a:lnTo>
                <a:lnTo>
                  <a:pt x="10655300" y="3402013"/>
                </a:lnTo>
                <a:lnTo>
                  <a:pt x="936625" y="3402013"/>
                </a:lnTo>
                <a:lnTo>
                  <a:pt x="936625" y="4714875"/>
                </a:lnTo>
                <a:lnTo>
                  <a:pt x="0" y="4714875"/>
                </a:lnTo>
                <a:close/>
              </a:path>
            </a:pathLst>
          </a:custGeom>
          <a:gradFill>
            <a:gsLst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/>
          </a:p>
        </p:txBody>
      </p:sp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86418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/>
        </p:nvSpPr>
        <p:spPr>
          <a:xfrm>
            <a:off x="1236000" y="3691467"/>
            <a:ext cx="9720000" cy="2157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6000" y="3821635"/>
            <a:ext cx="1005184" cy="215444"/>
          </a:xfrm>
          <a:noFill/>
        </p:spPr>
        <p:txBody>
          <a:bodyPr wrap="non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/>
              <a:t>Dachzeile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6000" y="4068000"/>
            <a:ext cx="9504100" cy="1064355"/>
          </a:xfrm>
          <a:noFill/>
          <a:effectLst/>
        </p:spPr>
        <p:txBody>
          <a:bodyPr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cap="none" baseline="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Überschrift</a:t>
            </a:r>
            <a:br>
              <a:rPr lang="de-DE"/>
            </a:br>
            <a:r>
              <a:rPr lang="de-DE"/>
              <a:t>in zwei Zeilen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7B9287-55AF-8048-9FEA-2A80D60D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9900" y="5849230"/>
            <a:ext cx="720000" cy="72000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/>
        </p:nvCxnSpPr>
        <p:spPr>
          <a:xfrm>
            <a:off x="1451900" y="5390460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C78C475-BA38-4A88-88A3-E8A79D86A4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236000" y="5563622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/>
              <a:t>Bündnis 2025: Flexibilität und Vertrauen </a:t>
            </a:r>
          </a:p>
        </p:txBody>
      </p:sp>
    </p:spTree>
    <p:extLst>
      <p:ext uri="{BB962C8B-B14F-4D97-AF65-F5344CB8AC3E}">
        <p14:creationId xmlns:p14="http://schemas.microsoft.com/office/powerpoint/2010/main" val="1547924767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>
          <a:xfrm>
            <a:off x="3175" y="3175"/>
            <a:ext cx="12188825" cy="6808788"/>
          </a:xfrm>
          <a:gradFill>
            <a:gsLst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/>
          </a:p>
        </p:txBody>
      </p:sp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444225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821635"/>
            <a:ext cx="1005184" cy="215444"/>
          </a:xfrm>
          <a:noFill/>
        </p:spPr>
        <p:txBody>
          <a:bodyPr wrap="non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/>
              <a:t>Dachzeile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7" y="4068000"/>
            <a:ext cx="11376025" cy="1064355"/>
          </a:xfrm>
          <a:noFill/>
          <a:effectLst/>
        </p:spPr>
        <p:txBody>
          <a:bodyPr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cap="none" baseline="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Überschrift</a:t>
            </a:r>
            <a:br>
              <a:rPr lang="de-DE"/>
            </a:br>
            <a:r>
              <a:rPr lang="de-DE"/>
              <a:t>in zwei Zeilen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/>
        </p:nvCxnSpPr>
        <p:spPr>
          <a:xfrm>
            <a:off x="515938" y="5390460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/>
          <p:cNvGrpSpPr/>
          <p:nvPr/>
        </p:nvGrpSpPr>
        <p:grpSpPr>
          <a:xfrm>
            <a:off x="11143231" y="5812561"/>
            <a:ext cx="793338" cy="793338"/>
            <a:chOff x="11143231" y="5812561"/>
            <a:chExt cx="793338" cy="793338"/>
          </a:xfrm>
        </p:grpSpPr>
        <p:sp>
          <p:nvSpPr>
            <p:cNvPr id="5" name="Rechteck 4"/>
            <p:cNvSpPr/>
            <p:nvPr userDrawn="1"/>
          </p:nvSpPr>
          <p:spPr>
            <a:xfrm>
              <a:off x="11143231" y="5812561"/>
              <a:ext cx="793338" cy="7933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507B9287-55AF-8048-9FEA-2A80D60D66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179900" y="5849230"/>
              <a:ext cx="720000" cy="720000"/>
            </a:xfrm>
            <a:prstGeom prst="rect">
              <a:avLst/>
            </a:prstGeom>
          </p:spPr>
        </p:pic>
      </p:grpSp>
      <p:sp>
        <p:nvSpPr>
          <p:cNvPr id="17" name="Fußzeilenplatzhalter 14">
            <a:extLst>
              <a:ext uri="{FF2B5EF4-FFF2-40B4-BE49-F238E27FC236}">
                <a16:creationId xmlns:a16="http://schemas.microsoft.com/office/drawing/2014/main" id="{211D6984-B81C-45FB-A0B7-F69EF03C3D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0038" y="5563622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/>
              <a:t>Bündnis 2025: Flexibilität und Vertrauen </a:t>
            </a:r>
          </a:p>
        </p:txBody>
      </p:sp>
    </p:spTree>
    <p:extLst>
      <p:ext uri="{BB962C8B-B14F-4D97-AF65-F5344CB8AC3E}">
        <p14:creationId xmlns:p14="http://schemas.microsoft.com/office/powerpoint/2010/main" val="834615679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51593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Bildplatzhalt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14800" cy="6858000"/>
          </a:xfrm>
          <a:gradFill>
            <a:gsLst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das Icon einfügen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6063" y="1495948"/>
            <a:ext cx="1005184" cy="215444"/>
          </a:xfrm>
          <a:noFill/>
        </p:spPr>
        <p:txBody>
          <a:bodyPr wrap="non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/>
              <a:t>Dachzeile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063" y="2236457"/>
            <a:ext cx="5399999" cy="1064355"/>
          </a:xfrm>
          <a:noFill/>
          <a:effectLst/>
        </p:spPr>
        <p:txBody>
          <a:bodyPr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Überschrift</a:t>
            </a:r>
            <a:br>
              <a:rPr lang="de-DE"/>
            </a:br>
            <a:r>
              <a:rPr lang="de-DE"/>
              <a:t>in drei Zeilen </a:t>
            </a:r>
            <a:br>
              <a:rPr lang="de-DE"/>
            </a:br>
            <a:r>
              <a:rPr lang="de-DE"/>
              <a:t>möglich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7B9287-55AF-8048-9FEA-2A80D60D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9900" y="5849230"/>
            <a:ext cx="720000" cy="72000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/>
        </p:nvCxnSpPr>
        <p:spPr>
          <a:xfrm>
            <a:off x="6491963" y="3560073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637AFB-6BFF-4A85-9BE3-5535776DCF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76063" y="3733235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/>
              <a:t>Bündnis 2025: Flexibilität und Vertrauen </a:t>
            </a:r>
          </a:p>
        </p:txBody>
      </p:sp>
    </p:spTree>
    <p:extLst>
      <p:ext uri="{BB962C8B-B14F-4D97-AF65-F5344CB8AC3E}">
        <p14:creationId xmlns:p14="http://schemas.microsoft.com/office/powerpoint/2010/main" val="1269550511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938" y="1483200"/>
            <a:ext cx="11160125" cy="4345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2A36B2-CB27-4C43-B5D5-CB711C5572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5FDF4-1881-40E3-8978-C0DA45CCC086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DE960C-3FDD-4CC3-B301-431CFE63BC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Bündnis 2025: Flexibilität und Vertrauen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5CFED5-D3E5-4502-B51E-0924C97B7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69713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387798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938" y="1483200"/>
            <a:ext cx="11160125" cy="4345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919611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800" b="0" smtClean="0">
                <a:latin typeface="+mj-lt"/>
                <a:ea typeface="+mj-ea"/>
              </a:defRPr>
            </a:lvl1pPr>
            <a:lvl2pPr>
              <a:defRPr lang="de-DE" b="0" smtClean="0"/>
            </a:lvl2pPr>
            <a:lvl3pPr>
              <a:defRPr lang="de-DE" b="0" smtClean="0"/>
            </a:lvl3pPr>
            <a:lvl4pPr>
              <a:defRPr lang="de-DE" b="0" smtClean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F10217D-63D4-4BE3-BC31-6B908627107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1F79D58-8871-41AD-AAC1-92546F34A492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8659443-98E3-4803-BD68-009ACCC3C4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Bündnis 2025: Flexibilität und Vertrauen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DEEA445-4E59-4E3A-8A3A-E10C2F627CD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771116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15938" y="1484313"/>
            <a:ext cx="11160125" cy="3921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5938" y="2024669"/>
            <a:ext cx="11160125" cy="38037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  <a:lvl5pPr>
              <a:defRPr/>
            </a:lvl5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F27AA4C9-56AC-ED4E-8F1B-08836D5E3AAF}"/>
              </a:ext>
            </a:extLst>
          </p:cNvPr>
          <p:cNvCxnSpPr>
            <a:cxnSpLocks/>
          </p:cNvCxnSpPr>
          <p:nvPr/>
        </p:nvCxnSpPr>
        <p:spPr>
          <a:xfrm>
            <a:off x="515938" y="1875600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EF4EB6-98EC-4DC0-9B52-9B7E20B6CB4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E6D8E7C-A024-4BEC-BD64-6FC8E7688A97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5963BE-0BBE-44FF-8B06-67F00E65B0B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Bündnis 2025: Flexibilität und Vertrauen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67D51A2-BAD0-46D4-BDC9-F3F2DBEBDA8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0509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>
          <a:xfrm>
            <a:off x="3175" y="3175"/>
            <a:ext cx="12188825" cy="6808788"/>
          </a:xfrm>
          <a:gradFill>
            <a:gsLst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/>
          </a:p>
        </p:txBody>
      </p:sp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52098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821635"/>
            <a:ext cx="1005184" cy="215444"/>
          </a:xfrm>
          <a:noFill/>
        </p:spPr>
        <p:txBody>
          <a:bodyPr wrap="non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/>
              <a:t>Dachzeile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7" y="4068000"/>
            <a:ext cx="11376025" cy="1064355"/>
          </a:xfrm>
          <a:noFill/>
          <a:effectLst/>
        </p:spPr>
        <p:txBody>
          <a:bodyPr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cap="none" baseline="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Überschrift</a:t>
            </a:r>
            <a:br>
              <a:rPr lang="de-DE"/>
            </a:br>
            <a:r>
              <a:rPr lang="de-DE"/>
              <a:t>in zwei Zeilen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 userDrawn="1"/>
        </p:nvCxnSpPr>
        <p:spPr>
          <a:xfrm>
            <a:off x="515938" y="5390460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/>
          <p:cNvGrpSpPr/>
          <p:nvPr userDrawn="1"/>
        </p:nvGrpSpPr>
        <p:grpSpPr>
          <a:xfrm>
            <a:off x="11143231" y="5812561"/>
            <a:ext cx="793338" cy="793338"/>
            <a:chOff x="11143231" y="5812561"/>
            <a:chExt cx="793338" cy="793338"/>
          </a:xfrm>
        </p:grpSpPr>
        <p:sp>
          <p:nvSpPr>
            <p:cNvPr id="5" name="Rechteck 4"/>
            <p:cNvSpPr/>
            <p:nvPr userDrawn="1"/>
          </p:nvSpPr>
          <p:spPr>
            <a:xfrm>
              <a:off x="11143231" y="5812561"/>
              <a:ext cx="793338" cy="7933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507B9287-55AF-8048-9FEA-2A80D60D66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179900" y="5849230"/>
              <a:ext cx="720000" cy="720000"/>
            </a:xfrm>
            <a:prstGeom prst="rect">
              <a:avLst/>
            </a:prstGeom>
          </p:spPr>
        </p:pic>
      </p:grpSp>
      <p:sp>
        <p:nvSpPr>
          <p:cNvPr id="17" name="Fußzeilenplatzhalter 14">
            <a:extLst>
              <a:ext uri="{FF2B5EF4-FFF2-40B4-BE49-F238E27FC236}">
                <a16:creationId xmlns:a16="http://schemas.microsoft.com/office/drawing/2014/main" id="{211D6984-B81C-45FB-A0B7-F69EF03C3D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0038" y="5563622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/>
              <a:t>Mitarbeiter Informationsveranstaltung</a:t>
            </a:r>
          </a:p>
        </p:txBody>
      </p:sp>
    </p:spTree>
    <p:extLst>
      <p:ext uri="{BB962C8B-B14F-4D97-AF65-F5344CB8AC3E}">
        <p14:creationId xmlns:p14="http://schemas.microsoft.com/office/powerpoint/2010/main" val="222851440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515938" y="1484313"/>
            <a:ext cx="11160125" cy="390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3888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5938" y="2024670"/>
            <a:ext cx="11160125" cy="38037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F27AA4C9-56AC-ED4E-8F1B-08836D5E3AAF}"/>
              </a:ext>
            </a:extLst>
          </p:cNvPr>
          <p:cNvCxnSpPr>
            <a:cxnSpLocks/>
          </p:cNvCxnSpPr>
          <p:nvPr/>
        </p:nvCxnSpPr>
        <p:spPr>
          <a:xfrm>
            <a:off x="515938" y="1875600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0FC06A4C-9433-5342-AA89-31784E1C80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Bündnis 2025: Flexibilität und Vertrauen </a:t>
            </a:r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7ED9046E-DA49-2F47-BC4A-7852B5A1D8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919611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800" b="0" smtClean="0">
                <a:latin typeface="+mj-lt"/>
                <a:ea typeface="+mj-ea"/>
              </a:defRPr>
            </a:lvl1pPr>
            <a:lvl2pPr>
              <a:defRPr lang="de-DE" b="0" smtClean="0"/>
            </a:lvl2pPr>
            <a:lvl3pPr>
              <a:defRPr lang="de-DE" b="0" smtClean="0"/>
            </a:lvl3pPr>
            <a:lvl4pPr>
              <a:defRPr lang="de-DE" b="0" smtClean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0EEB925-07DF-4482-97BE-FA3B95518D2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8EC3E4B-26DA-4CD1-8BF9-62C091BAE08E}" type="datetime1">
              <a:rPr lang="de-DE" smtClean="0"/>
              <a:pPr/>
              <a:t>21.04.2023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26019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Bündnis 2025: Flexibilität und Vertrauen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A88A41-2E12-4F27-A399-FC543CFDEDD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34756ED-D7B3-4E0A-B508-AE602E760A0C}" type="datetime1">
              <a:rPr lang="de-DE" smtClean="0"/>
              <a:pPr/>
              <a:t>21.04.2023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647412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berschrif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3888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Bündnis 2025: Flexibilität und Vertrauen 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919611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800" b="0" smtClean="0">
                <a:latin typeface="+mj-lt"/>
                <a:ea typeface="+mj-ea"/>
              </a:defRPr>
            </a:lvl1pPr>
            <a:lvl2pPr>
              <a:defRPr lang="de-DE" b="0" smtClean="0"/>
            </a:lvl2pPr>
            <a:lvl3pPr>
              <a:defRPr lang="de-DE" b="0" smtClean="0"/>
            </a:lvl3pPr>
            <a:lvl4pPr>
              <a:defRPr lang="de-DE" b="0" smtClean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9886302-4F5D-487E-BE27-FD743DE82AD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15F571E-E5E5-40EB-9C7C-1828219134E6}" type="datetime1">
              <a:rPr lang="de-DE" smtClean="0"/>
              <a:pPr/>
              <a:t>21.04.2023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671572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FE5864-A094-406E-89E9-D63179E2E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E732-E5CF-45E7-8A5F-376020CDEB9F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E91B4C-233A-4A98-B35D-AFD3519F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Bündnis 2025: Flexibilität und Vertrauen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473746-635E-41B0-B312-333AEFDB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886025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13888" y="1484313"/>
            <a:ext cx="8262175" cy="434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941DF2-0F6B-45C1-966C-06168FDE47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EEE5911-1097-4850-882A-6983462FBB6A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D4F61F5-30EB-4395-BA5E-8550DCE9C55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Bündnis 2025: Flexibilität und Vertrauen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D7220F9-CC6B-4005-A15E-6DA82DADB4A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94249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3972" y="1484313"/>
            <a:ext cx="5472091" cy="434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306763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AB8402-18D2-4C1D-8362-49FE7822774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9084BA1-6029-491B-BA23-4F37BCB9D14F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0D36A0C-F2A6-4F3F-9333-8EE15915EE2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Bündnis 2025: Flexibilität und Vertrauen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5018286-1F2E-4583-9196-19A52EC0D1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97221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3972" y="1484313"/>
            <a:ext cx="5472091" cy="434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306763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3306763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1B665A-2976-4A88-A0BA-F7EEBE9D596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2C5FAF0-EC04-4CB6-9F59-D0EAD81A09F4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4C59E19-C5BD-4BB7-B348-9F97269B3E8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Bündnis 2025: Flexibilität und Vertrauen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A1D1EF7-8F1C-4897-BADB-A79DF3D155E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56382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93188" y="1484313"/>
            <a:ext cx="2682875" cy="434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306763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3306763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5"/>
          <p:cNvSpPr>
            <a:spLocks noGrp="1"/>
          </p:cNvSpPr>
          <p:nvPr>
            <p:ph type="pic" sz="quarter" idx="20"/>
          </p:nvPr>
        </p:nvSpPr>
        <p:spPr>
          <a:xfrm>
            <a:off x="60952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86D920-A535-4D00-A458-6DBD6C17162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F7F3EFE7-B806-4C89-BD92-A1FD09665F0B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515805D-CC4C-463B-AA04-420C411F8AD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Bündnis 2025: Flexibilität und Vertrauen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7840625-60E5-4EC3-8607-A8F15E32F35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46390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93188" y="1484313"/>
            <a:ext cx="2682875" cy="434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306763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3306763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5"/>
          <p:cNvSpPr>
            <a:spLocks noGrp="1"/>
          </p:cNvSpPr>
          <p:nvPr>
            <p:ph type="pic" sz="quarter" idx="20"/>
          </p:nvPr>
        </p:nvSpPr>
        <p:spPr>
          <a:xfrm>
            <a:off x="60952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5"/>
          <p:cNvSpPr>
            <a:spLocks noGrp="1"/>
          </p:cNvSpPr>
          <p:nvPr>
            <p:ph type="pic" sz="quarter" idx="21"/>
          </p:nvPr>
        </p:nvSpPr>
        <p:spPr>
          <a:xfrm>
            <a:off x="60952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26DF89F-3840-4195-BCD3-821375BA6DF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08DE0E63-CFA0-4678-9166-7560B7DC1813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A420337-6013-4F29-93EA-7FF10B9F6E8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Bündnis 2025: Flexibilität und Vertrauen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6CA6E1F-07FC-4A33-BB79-9130CD06267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08306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258A21-4C59-47C5-84E0-E72E4E1AF08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97AB172-947F-44E0-9B24-D693EEA96273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0C5735-602F-428B-BFB2-9E58793603C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Bündnis 2025: Flexibilität und Vertrauen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F92C84-D2EA-4CF4-98C6-129F7B3C009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7726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10268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Bildplatzhalt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14800" cy="6858000"/>
          </a:xfrm>
          <a:gradFill>
            <a:gsLst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das Icon einfügen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6063" y="1495948"/>
            <a:ext cx="1005184" cy="215444"/>
          </a:xfrm>
          <a:noFill/>
        </p:spPr>
        <p:txBody>
          <a:bodyPr wrap="non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/>
              <a:t>Dachzeile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063" y="2236457"/>
            <a:ext cx="5399999" cy="1064355"/>
          </a:xfrm>
          <a:noFill/>
          <a:effectLst/>
        </p:spPr>
        <p:txBody>
          <a:bodyPr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Überschrift</a:t>
            </a:r>
            <a:br>
              <a:rPr lang="de-DE"/>
            </a:br>
            <a:r>
              <a:rPr lang="de-DE"/>
              <a:t>in drei Zeilen </a:t>
            </a:r>
            <a:br>
              <a:rPr lang="de-DE"/>
            </a:br>
            <a:r>
              <a:rPr lang="de-DE"/>
              <a:t>möglich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7B9287-55AF-8048-9FEA-2A80D60D66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79900" y="5849230"/>
            <a:ext cx="720000" cy="72000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 userDrawn="1"/>
        </p:nvCxnSpPr>
        <p:spPr>
          <a:xfrm>
            <a:off x="6491963" y="3560073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637AFB-6BFF-4A85-9BE3-5535776DCF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76063" y="3733235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/>
              <a:t>Mitarbeiter Informationsveranstaltung</a:t>
            </a:r>
          </a:p>
        </p:txBody>
      </p:sp>
    </p:spTree>
    <p:extLst>
      <p:ext uri="{BB962C8B-B14F-4D97-AF65-F5344CB8AC3E}">
        <p14:creationId xmlns:p14="http://schemas.microsoft.com/office/powerpoint/2010/main" val="15245153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4622110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D1ABD7-86C5-4BD1-8941-39D4669A56C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5905BAD-52FB-4ACF-A24F-DE60B38C4847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E51D17-459B-4AFF-AF4A-EF4F2627B07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Bündnis 2025: Flexibilität und Vertrauen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3B019D-0602-49E8-AD20-E41755CEA2C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14726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4622110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4622110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562467-7D04-471D-8C85-F48D3BFB5CC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6364DBE-17C9-431D-AD9E-23F524ACE55F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1A6CAE-FC0C-4B55-9F46-C2DC356BE03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Bündnis 2025: Flexibilität und Vertrauen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41F7D5-91EE-4ED1-AFAA-D6553346680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21821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4622110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4622110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20"/>
          </p:nvPr>
        </p:nvSpPr>
        <p:spPr>
          <a:xfrm>
            <a:off x="8728284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F38755-1B90-4D37-BF79-46C9F566FA4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10D8C3F1-405F-425C-9E4E-ABC6D605AC3E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1B2334-22C4-4F66-9AC2-6C63D8D853C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Bündnis 2025: Flexibilität und Vertrauen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A49AB3-8EF9-42C5-96A1-83AA1566DD2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7725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4622110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4622110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20"/>
          </p:nvPr>
        </p:nvSpPr>
        <p:spPr>
          <a:xfrm>
            <a:off x="8728284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21"/>
          </p:nvPr>
        </p:nvSpPr>
        <p:spPr>
          <a:xfrm>
            <a:off x="8728284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3A7E0D-EC4A-412E-941E-8556563AB57F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B892995B-F090-40B0-AFDE-8E4956BD343D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342B8F-3565-48F8-A0A9-B8AF069805A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Bündnis 2025: Flexibilität und Vertrauen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2CDE13-93F8-4186-98C1-F5066334565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3235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ntak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40144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0E881F02-8A23-9F4E-BA60-2291CDE38ED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98800" y="288000"/>
            <a:ext cx="11591925" cy="3420000"/>
          </a:xfrm>
          <a:gradFill>
            <a:gsLst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</p:spPr>
        <p:txBody>
          <a:bodyPr/>
          <a:lstStyle/>
          <a:p>
            <a:r>
              <a:rPr lang="de-DE"/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7B9287-55AF-8048-9FEA-2A80D60D66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900" y="5849230"/>
            <a:ext cx="720000" cy="72000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/>
        </p:nvCxnSpPr>
        <p:spPr>
          <a:xfrm>
            <a:off x="515938" y="4229481"/>
            <a:ext cx="2577897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D951FE6A-8A57-B649-98D5-DE3D06CA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Masterfeld E-Mail Adresse" hidden="1">
            <a:extLst>
              <a:ext uri="{FF2B5EF4-FFF2-40B4-BE49-F238E27FC236}">
                <a16:creationId xmlns:a16="http://schemas.microsoft.com/office/drawing/2014/main" id="{EBB21637-2AC6-40D3-8665-F25A47F007F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15938" y="5128614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sz="1600"/>
          </a:p>
        </p:txBody>
      </p:sp>
      <p:sp>
        <p:nvSpPr>
          <p:cNvPr id="12" name="Masterfeld Telefonnummer" hidden="1">
            <a:extLst>
              <a:ext uri="{FF2B5EF4-FFF2-40B4-BE49-F238E27FC236}">
                <a16:creationId xmlns:a16="http://schemas.microsoft.com/office/drawing/2014/main" id="{9101541F-59D1-4BD5-AD24-814023F042A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5938" y="4885871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sz="1600"/>
          </a:p>
        </p:txBody>
      </p:sp>
      <p:sp>
        <p:nvSpPr>
          <p:cNvPr id="6" name="Masterfeld Abteilung" hidden="1">
            <a:extLst>
              <a:ext uri="{FF2B5EF4-FFF2-40B4-BE49-F238E27FC236}">
                <a16:creationId xmlns:a16="http://schemas.microsoft.com/office/drawing/2014/main" id="{348C4E9D-9EEE-43BD-8FB9-0AF649E9C9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15938" y="4640264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sz="1600"/>
          </a:p>
        </p:txBody>
      </p:sp>
      <p:sp>
        <p:nvSpPr>
          <p:cNvPr id="5" name="Masterfeld Name" hidden="1">
            <a:extLst>
              <a:ext uri="{FF2B5EF4-FFF2-40B4-BE49-F238E27FC236}">
                <a16:creationId xmlns:a16="http://schemas.microsoft.com/office/drawing/2014/main" id="{D53D78F5-6983-4445-80A2-08426FAA21E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15938" y="436651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7892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300038" y="288925"/>
            <a:ext cx="11590337" cy="3419475"/>
          </a:xfrm>
          <a:gradFill>
            <a:gsLst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/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92501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821635"/>
            <a:ext cx="1005184" cy="215444"/>
          </a:xfrm>
          <a:noFill/>
        </p:spPr>
        <p:txBody>
          <a:bodyPr wrap="non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/>
              <a:t>Dachzeile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7" y="4068000"/>
            <a:ext cx="11376025" cy="1064355"/>
          </a:xfrm>
          <a:noFill/>
          <a:effectLst/>
        </p:spPr>
        <p:txBody>
          <a:bodyPr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cap="none" baseline="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Überschrift</a:t>
            </a:r>
            <a:br>
              <a:rPr lang="de-DE"/>
            </a:br>
            <a:r>
              <a:rPr lang="de-DE"/>
              <a:t>in zwei Zeilen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7B9287-55AF-8048-9FEA-2A80D60D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9900" y="5849230"/>
            <a:ext cx="720000" cy="72000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/>
        </p:nvCxnSpPr>
        <p:spPr>
          <a:xfrm>
            <a:off x="515938" y="5390460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31E8C8-7C50-4010-8FA8-5E3FC76DB0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0038" y="5563622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/>
              <a:t>Bündnis für Flexibilität und Vertrauen 2025</a:t>
            </a:r>
          </a:p>
        </p:txBody>
      </p:sp>
    </p:spTree>
    <p:extLst>
      <p:ext uri="{BB962C8B-B14F-4D97-AF65-F5344CB8AC3E}">
        <p14:creationId xmlns:p14="http://schemas.microsoft.com/office/powerpoint/2010/main" val="931648288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/>
          <p:cNvSpPr>
            <a:spLocks noGrp="1"/>
          </p:cNvSpPr>
          <p:nvPr>
            <p:ph type="pic" sz="quarter" idx="12"/>
          </p:nvPr>
        </p:nvSpPr>
        <p:spPr>
          <a:xfrm>
            <a:off x="300038" y="288925"/>
            <a:ext cx="11591925" cy="4714875"/>
          </a:xfrm>
          <a:custGeom>
            <a:avLst/>
            <a:gdLst>
              <a:gd name="connsiteX0" fmla="*/ 0 w 11591925"/>
              <a:gd name="connsiteY0" fmla="*/ 0 h 4714875"/>
              <a:gd name="connsiteX1" fmla="*/ 11591925 w 11591925"/>
              <a:gd name="connsiteY1" fmla="*/ 0 h 4714875"/>
              <a:gd name="connsiteX2" fmla="*/ 11591925 w 11591925"/>
              <a:gd name="connsiteY2" fmla="*/ 4714875 h 4714875"/>
              <a:gd name="connsiteX3" fmla="*/ 10655300 w 11591925"/>
              <a:gd name="connsiteY3" fmla="*/ 4714875 h 4714875"/>
              <a:gd name="connsiteX4" fmla="*/ 10655300 w 11591925"/>
              <a:gd name="connsiteY4" fmla="*/ 3402013 h 4714875"/>
              <a:gd name="connsiteX5" fmla="*/ 936625 w 11591925"/>
              <a:gd name="connsiteY5" fmla="*/ 3402013 h 4714875"/>
              <a:gd name="connsiteX6" fmla="*/ 936625 w 11591925"/>
              <a:gd name="connsiteY6" fmla="*/ 4714875 h 4714875"/>
              <a:gd name="connsiteX7" fmla="*/ 0 w 11591925"/>
              <a:gd name="connsiteY7" fmla="*/ 4714875 h 471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91925" h="4714875">
                <a:moveTo>
                  <a:pt x="0" y="0"/>
                </a:moveTo>
                <a:lnTo>
                  <a:pt x="11591925" y="0"/>
                </a:lnTo>
                <a:lnTo>
                  <a:pt x="11591925" y="4714875"/>
                </a:lnTo>
                <a:lnTo>
                  <a:pt x="10655300" y="4714875"/>
                </a:lnTo>
                <a:lnTo>
                  <a:pt x="10655300" y="3402013"/>
                </a:lnTo>
                <a:lnTo>
                  <a:pt x="936625" y="3402013"/>
                </a:lnTo>
                <a:lnTo>
                  <a:pt x="936625" y="4714875"/>
                </a:lnTo>
                <a:lnTo>
                  <a:pt x="0" y="4714875"/>
                </a:lnTo>
                <a:close/>
              </a:path>
            </a:pathLst>
          </a:custGeom>
          <a:gradFill>
            <a:gsLst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/>
          </a:p>
        </p:txBody>
      </p:sp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20379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/>
        </p:nvSpPr>
        <p:spPr>
          <a:xfrm>
            <a:off x="1236000" y="3691467"/>
            <a:ext cx="9720000" cy="2157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6000" y="3821635"/>
            <a:ext cx="1005184" cy="215444"/>
          </a:xfrm>
          <a:noFill/>
        </p:spPr>
        <p:txBody>
          <a:bodyPr wrap="non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/>
              <a:t>Dachzeile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36000" y="4068000"/>
            <a:ext cx="9504100" cy="1064355"/>
          </a:xfrm>
          <a:noFill/>
          <a:effectLst/>
        </p:spPr>
        <p:txBody>
          <a:bodyPr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cap="none" baseline="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Überschrift</a:t>
            </a:r>
            <a:br>
              <a:rPr lang="de-DE"/>
            </a:br>
            <a:r>
              <a:rPr lang="de-DE"/>
              <a:t>in zwei Zeilen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7B9287-55AF-8048-9FEA-2A80D60D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9900" y="5849230"/>
            <a:ext cx="720000" cy="72000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/>
        </p:nvCxnSpPr>
        <p:spPr>
          <a:xfrm>
            <a:off x="1451900" y="5390460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C78C475-BA38-4A88-88A3-E8A79D86A45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236000" y="5563622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/>
              <a:t>Bündnis für Flexibilität und Vertrauen 2025</a:t>
            </a:r>
          </a:p>
        </p:txBody>
      </p:sp>
    </p:spTree>
    <p:extLst>
      <p:ext uri="{BB962C8B-B14F-4D97-AF65-F5344CB8AC3E}">
        <p14:creationId xmlns:p14="http://schemas.microsoft.com/office/powerpoint/2010/main" val="3399218389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>
          <a:xfrm>
            <a:off x="3175" y="3175"/>
            <a:ext cx="12188825" cy="6808788"/>
          </a:xfrm>
          <a:gradFill>
            <a:gsLst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/>
          </a:p>
        </p:txBody>
      </p:sp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98651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3821635"/>
            <a:ext cx="1005184" cy="215444"/>
          </a:xfrm>
          <a:noFill/>
        </p:spPr>
        <p:txBody>
          <a:bodyPr wrap="non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/>
              <a:t>Dachzeile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7" y="4068000"/>
            <a:ext cx="11376025" cy="1064355"/>
          </a:xfrm>
          <a:noFill/>
          <a:effectLst/>
        </p:spPr>
        <p:txBody>
          <a:bodyPr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cap="none" baseline="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Überschrift</a:t>
            </a:r>
            <a:br>
              <a:rPr lang="de-DE"/>
            </a:br>
            <a:r>
              <a:rPr lang="de-DE"/>
              <a:t>in zwei Zeilen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/>
        </p:nvCxnSpPr>
        <p:spPr>
          <a:xfrm>
            <a:off x="515938" y="5390460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/>
          <p:cNvGrpSpPr/>
          <p:nvPr/>
        </p:nvGrpSpPr>
        <p:grpSpPr>
          <a:xfrm>
            <a:off x="11143231" y="5812561"/>
            <a:ext cx="793338" cy="793338"/>
            <a:chOff x="11143231" y="5812561"/>
            <a:chExt cx="793338" cy="793338"/>
          </a:xfrm>
        </p:grpSpPr>
        <p:sp>
          <p:nvSpPr>
            <p:cNvPr id="5" name="Rechteck 4"/>
            <p:cNvSpPr/>
            <p:nvPr userDrawn="1"/>
          </p:nvSpPr>
          <p:spPr>
            <a:xfrm>
              <a:off x="11143231" y="5812561"/>
              <a:ext cx="793338" cy="7933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507B9287-55AF-8048-9FEA-2A80D60D66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179900" y="5849230"/>
              <a:ext cx="720000" cy="720000"/>
            </a:xfrm>
            <a:prstGeom prst="rect">
              <a:avLst/>
            </a:prstGeom>
          </p:spPr>
        </p:pic>
      </p:grpSp>
      <p:sp>
        <p:nvSpPr>
          <p:cNvPr id="17" name="Fußzeilenplatzhalter 14">
            <a:extLst>
              <a:ext uri="{FF2B5EF4-FFF2-40B4-BE49-F238E27FC236}">
                <a16:creationId xmlns:a16="http://schemas.microsoft.com/office/drawing/2014/main" id="{211D6984-B81C-45FB-A0B7-F69EF03C3D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0038" y="5563622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/>
              <a:t>Bündnis für Flexibilität und Vertrauen 2025</a:t>
            </a:r>
          </a:p>
        </p:txBody>
      </p:sp>
    </p:spTree>
    <p:extLst>
      <p:ext uri="{BB962C8B-B14F-4D97-AF65-F5344CB8AC3E}">
        <p14:creationId xmlns:p14="http://schemas.microsoft.com/office/powerpoint/2010/main" val="550485473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68500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Bildplatzhalt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14800" cy="6858000"/>
          </a:xfrm>
          <a:gradFill>
            <a:gsLst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</p:spPr>
        <p:txBody>
          <a:bodyPr vert="horz" lIns="0" tIns="0" rIns="0" bIns="0" rtlCol="0">
            <a:noAutofit/>
          </a:bodyPr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de-DE"/>
              <a:t>Bild durch Klicken auf das Icon einfügen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6063" y="1495948"/>
            <a:ext cx="1005184" cy="215444"/>
          </a:xfrm>
          <a:noFill/>
        </p:spPr>
        <p:txBody>
          <a:bodyPr wrap="non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/>
              <a:t>Dachzeile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063" y="2236457"/>
            <a:ext cx="5399999" cy="1064355"/>
          </a:xfrm>
          <a:noFill/>
          <a:effectLst/>
        </p:spPr>
        <p:txBody>
          <a:bodyPr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1" kern="12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Überschrift</a:t>
            </a:r>
            <a:br>
              <a:rPr lang="de-DE"/>
            </a:br>
            <a:r>
              <a:rPr lang="de-DE"/>
              <a:t>in drei Zeilen </a:t>
            </a:r>
            <a:br>
              <a:rPr lang="de-DE"/>
            </a:br>
            <a:r>
              <a:rPr lang="de-DE"/>
              <a:t>möglich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7B9287-55AF-8048-9FEA-2A80D60D6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9900" y="5849230"/>
            <a:ext cx="720000" cy="72000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/>
        </p:nvCxnSpPr>
        <p:spPr>
          <a:xfrm>
            <a:off x="6491963" y="3560073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637AFB-6BFF-4A85-9BE3-5535776DCF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76063" y="3733235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/>
              <a:t>Bündnis für Flexibilität und Vertrauen 2025</a:t>
            </a:r>
          </a:p>
        </p:txBody>
      </p:sp>
    </p:spTree>
    <p:extLst>
      <p:ext uri="{BB962C8B-B14F-4D97-AF65-F5344CB8AC3E}">
        <p14:creationId xmlns:p14="http://schemas.microsoft.com/office/powerpoint/2010/main" val="2005601595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938" y="1483200"/>
            <a:ext cx="11160125" cy="4345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2A36B2-CB27-4C43-B5D5-CB711C5572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3D8653-F76A-491B-92FF-9B0CC19364E3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DE960C-3FDD-4CC3-B301-431CFE63BC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Bündnis für Flexibilität und Vertrauen 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5CFED5-D3E5-4502-B51E-0924C97B7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83105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938" y="1483200"/>
            <a:ext cx="11160125" cy="4345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2A36B2-CB27-4C43-B5D5-CB711C55726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52F778-8813-4423-A6C5-C12174E7686B}" type="datetime4">
              <a:rPr lang="de-DE" smtClean="0"/>
              <a:pPr/>
              <a:t>21. April 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ADE960C-3FDD-4CC3-B301-431CFE63BC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Mitarbeiter Informationsveranstaltung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5CFED5-D3E5-4502-B51E-0924C97B76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57957C-F0F3-7842-B0E2-B762F92D6487}" type="slidenum">
              <a:rPr lang="de-DE" smtClean="0"/>
              <a:pPr/>
              <a:t>‹#›</a:t>
            </a:fld>
            <a:r>
              <a:rPr lang="de-DE"/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662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387798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938" y="1483200"/>
            <a:ext cx="11160125" cy="4345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919611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800" b="0" smtClean="0">
                <a:latin typeface="+mj-lt"/>
                <a:ea typeface="+mj-ea"/>
              </a:defRPr>
            </a:lvl1pPr>
            <a:lvl2pPr>
              <a:defRPr lang="de-DE" b="0" smtClean="0"/>
            </a:lvl2pPr>
            <a:lvl3pPr>
              <a:defRPr lang="de-DE" b="0" smtClean="0"/>
            </a:lvl3pPr>
            <a:lvl4pPr>
              <a:defRPr lang="de-DE" b="0" smtClean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F10217D-63D4-4BE3-BC31-6B908627107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3027197-9DBF-44D6-B4FB-FC3D4214D3F8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8659443-98E3-4803-BD68-009ACCC3C4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Bündnis für Flexibilität und Vertrauen 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DEEA445-4E59-4E3A-8A3A-E10C2F627CD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4683561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15938" y="1484313"/>
            <a:ext cx="11160125" cy="3921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5938" y="2024669"/>
            <a:ext cx="11160125" cy="38037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  <a:lvl5pPr>
              <a:defRPr/>
            </a:lvl5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F27AA4C9-56AC-ED4E-8F1B-08836D5E3AAF}"/>
              </a:ext>
            </a:extLst>
          </p:cNvPr>
          <p:cNvCxnSpPr>
            <a:cxnSpLocks/>
          </p:cNvCxnSpPr>
          <p:nvPr/>
        </p:nvCxnSpPr>
        <p:spPr>
          <a:xfrm>
            <a:off x="515938" y="1875600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EF4EB6-98EC-4DC0-9B52-9B7E20B6CB4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E2F53F0-4F44-4944-BE9A-3CA01B44DAE3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5963BE-0BBE-44FF-8B06-67F00E65B0B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Bündnis für Flexibilität und Vertrauen 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67D51A2-BAD0-46D4-BDC9-F3F2DBEBDA8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003334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515938" y="1484313"/>
            <a:ext cx="11160125" cy="390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3888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5938" y="2024670"/>
            <a:ext cx="11160125" cy="38037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F27AA4C9-56AC-ED4E-8F1B-08836D5E3AAF}"/>
              </a:ext>
            </a:extLst>
          </p:cNvPr>
          <p:cNvCxnSpPr>
            <a:cxnSpLocks/>
          </p:cNvCxnSpPr>
          <p:nvPr/>
        </p:nvCxnSpPr>
        <p:spPr>
          <a:xfrm>
            <a:off x="515938" y="1875600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0FC06A4C-9433-5342-AA89-31784E1C80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Bündnis für Flexibilität und Vertrauen 2025</a:t>
            </a:r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7ED9046E-DA49-2F47-BC4A-7852B5A1D8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919611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800" b="0" smtClean="0">
                <a:latin typeface="+mj-lt"/>
                <a:ea typeface="+mj-ea"/>
              </a:defRPr>
            </a:lvl1pPr>
            <a:lvl2pPr>
              <a:defRPr lang="de-DE" b="0" smtClean="0"/>
            </a:lvl2pPr>
            <a:lvl3pPr>
              <a:defRPr lang="de-DE" b="0" smtClean="0"/>
            </a:lvl3pPr>
            <a:lvl4pPr>
              <a:defRPr lang="de-DE" b="0" smtClean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0EEB925-07DF-4482-97BE-FA3B95518D2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729CA1A-437E-49D7-B6B2-18E55D353102}" type="datetime1">
              <a:rPr lang="de-DE" smtClean="0"/>
              <a:pPr/>
              <a:t>21.04.2023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365475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Bündnis für Flexibilität und Vertrauen 2025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A88A41-2E12-4F27-A399-FC543CFDEDD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F59FD0D-D796-480D-9E26-E5B9DD5B7F04}" type="datetime1">
              <a:rPr lang="de-DE" smtClean="0"/>
              <a:pPr/>
              <a:t>21.04.2023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480620"/>
      </p:ext>
    </p:extLst>
  </p:cSld>
  <p:clrMapOvr>
    <a:masterClrMapping/>
  </p:clrMapOvr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berschrif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3888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Bündnis für Flexibilität und Vertrauen 2025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919611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800" b="0" smtClean="0">
                <a:latin typeface="+mj-lt"/>
                <a:ea typeface="+mj-ea"/>
              </a:defRPr>
            </a:lvl1pPr>
            <a:lvl2pPr>
              <a:defRPr lang="de-DE" b="0" smtClean="0"/>
            </a:lvl2pPr>
            <a:lvl3pPr>
              <a:defRPr lang="de-DE" b="0" smtClean="0"/>
            </a:lvl3pPr>
            <a:lvl4pPr>
              <a:defRPr lang="de-DE" b="0" smtClean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9886302-4F5D-487E-BE27-FD743DE82AD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E3FF15B-BDE9-4EBD-8B88-14A23F3A6DF0}" type="datetime1">
              <a:rPr lang="de-DE" smtClean="0"/>
              <a:pPr/>
              <a:t>21.04.2023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833015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FE5864-A094-406E-89E9-D63179E2E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4EED7-171F-44D8-9542-B18988477C20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E91B4C-233A-4A98-B35D-AFD3519F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Bündnis für Flexibilität und Vertrauen 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473746-635E-41B0-B312-333AEFDB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33550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13888" y="1484313"/>
            <a:ext cx="8262175" cy="434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941DF2-0F6B-45C1-966C-06168FDE473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415C885-3CF8-4ABF-915E-C1C412C6002D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D4F61F5-30EB-4395-BA5E-8550DCE9C55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Bündnis für Flexibilität und Vertrauen 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D7220F9-CC6B-4005-A15E-6DA82DADB4A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87259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3972" y="1484313"/>
            <a:ext cx="5472091" cy="434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306763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AB8402-18D2-4C1D-8362-49FE7822774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E17A3C3-A1DA-4ABB-976B-0D50B187A99A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0D36A0C-F2A6-4F3F-9333-8EE15915EE2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Bündnis für Flexibilität und Vertrauen 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5018286-1F2E-4583-9196-19A52EC0D1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4121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03972" y="1484313"/>
            <a:ext cx="5472091" cy="434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306763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3306763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1B665A-2976-4A88-A0BA-F7EEBE9D596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0E1A537-739C-4A37-80AF-BE389631A9E3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4C59E19-C5BD-4BB7-B348-9F97269B3E8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Bündnis für Flexibilität und Vertrauen 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A1D1EF7-8F1C-4897-BADB-A79DF3D155E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09214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93188" y="1484313"/>
            <a:ext cx="2682875" cy="434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306763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3306763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5"/>
          <p:cNvSpPr>
            <a:spLocks noGrp="1"/>
          </p:cNvSpPr>
          <p:nvPr>
            <p:ph type="pic" sz="quarter" idx="20"/>
          </p:nvPr>
        </p:nvSpPr>
        <p:spPr>
          <a:xfrm>
            <a:off x="60952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86D920-A535-4D00-A458-6DBD6C17162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2EE8B40-2174-484E-A0A7-58D1B9BAFE68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515805D-CC4C-463B-AA04-420C411F8AD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Bündnis für Flexibilität und Vertrauen 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7840625-60E5-4EC3-8607-A8F15E32F35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49264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387798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938" y="1483200"/>
            <a:ext cx="11160125" cy="4345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919611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800" b="0" smtClean="0">
                <a:latin typeface="+mj-lt"/>
                <a:ea typeface="+mj-ea"/>
              </a:defRPr>
            </a:lvl1pPr>
            <a:lvl2pPr>
              <a:defRPr lang="de-DE" b="0" smtClean="0"/>
            </a:lvl2pPr>
            <a:lvl3pPr>
              <a:defRPr lang="de-DE" b="0" smtClean="0"/>
            </a:lvl3pPr>
            <a:lvl4pPr>
              <a:defRPr lang="de-DE" b="0" smtClean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F10217D-63D4-4BE3-BC31-6B908627107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BC878D-A8B1-41EB-A9FF-D1A90068969A}" type="datetime4">
              <a:rPr lang="de-DE" smtClean="0"/>
              <a:pPr/>
              <a:t>21. April 2023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8659443-98E3-4803-BD68-009ACCC3C4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Mitarbeiter Informationsveranstaltung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DEEA445-4E59-4E3A-8A3A-E10C2F627CD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D57957C-F0F3-7842-B0E2-B762F92D6487}" type="slidenum">
              <a:rPr lang="de-DE" smtClean="0"/>
              <a:pPr/>
              <a:t>‹#›</a:t>
            </a:fld>
            <a:r>
              <a:rPr lang="de-DE"/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08253"/>
      </p:ext>
    </p:extLst>
  </p:cSld>
  <p:clrMapOvr>
    <a:masterClrMapping/>
  </p:clrMapOvr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93188" y="1484313"/>
            <a:ext cx="2682875" cy="434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306763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3306763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Bildplatzhalter 5"/>
          <p:cNvSpPr>
            <a:spLocks noGrp="1"/>
          </p:cNvSpPr>
          <p:nvPr>
            <p:ph type="pic" sz="quarter" idx="20"/>
          </p:nvPr>
        </p:nvSpPr>
        <p:spPr>
          <a:xfrm>
            <a:off x="6095237" y="1484313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Bildplatzhalter 5"/>
          <p:cNvSpPr>
            <a:spLocks noGrp="1"/>
          </p:cNvSpPr>
          <p:nvPr>
            <p:ph type="pic" sz="quarter" idx="21"/>
          </p:nvPr>
        </p:nvSpPr>
        <p:spPr>
          <a:xfrm>
            <a:off x="6095237" y="3940175"/>
            <a:ext cx="2682051" cy="1890712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26DF89F-3840-4195-BCD3-821375BA6DF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4C29A57D-04F3-44A3-8869-B134D7A990D8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A420337-6013-4F29-93EA-7FF10B9F6E8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Bündnis für Flexibilität und Vertrauen 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6CA6E1F-07FC-4A33-BB79-9130CD06267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577843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258A21-4C59-47C5-84E0-E72E4E1AF08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58E7DA2-C691-413E-BA2A-17961690F3B5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0C5735-602F-428B-BFB2-9E58793603C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Bündnis für Flexibilität und Vertrauen 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F92C84-D2EA-4CF4-98C6-129F7B3C009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668869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4622110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D1ABD7-86C5-4BD1-8941-39D4669A56C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2D8967D-5186-4C84-93FE-94069E7CBA9F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E51D17-459B-4AFF-AF4A-EF4F2627B07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Bündnis für Flexibilität und Vertrauen 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3B019D-0602-49E8-AD20-E41755CEA2C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65547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4622110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4622110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562467-7D04-471D-8C85-F48D3BFB5CC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161B98A-8B79-47A7-9C34-778EC8F71AC0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1A6CAE-FC0C-4B55-9F46-C2DC356BE03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Bündnis für Flexibilität und Vertrauen 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41F7D5-91EE-4ED1-AFAA-D6553346680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6979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4622110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4622110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20"/>
          </p:nvPr>
        </p:nvSpPr>
        <p:spPr>
          <a:xfrm>
            <a:off x="8728284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F38755-1B90-4D37-BF79-46C9F566FA4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2D64C11-F648-4937-BA83-05E5E3412178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1B2334-22C4-4F66-9AC2-6C63D8D853C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Bündnis für Flexibilität und Vertrauen 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A49AB3-8EF9-42C5-96A1-83AA1566DD2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17492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7600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6"/>
          </p:nvPr>
        </p:nvSpPr>
        <p:spPr>
          <a:xfrm>
            <a:off x="515937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515937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/>
          </p:nvPr>
        </p:nvSpPr>
        <p:spPr>
          <a:xfrm>
            <a:off x="4622110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9"/>
          </p:nvPr>
        </p:nvSpPr>
        <p:spPr>
          <a:xfrm>
            <a:off x="4622110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20"/>
          </p:nvPr>
        </p:nvSpPr>
        <p:spPr>
          <a:xfrm>
            <a:off x="8728284" y="1484312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21"/>
          </p:nvPr>
        </p:nvSpPr>
        <p:spPr>
          <a:xfrm>
            <a:off x="8728284" y="3752851"/>
            <a:ext cx="2947779" cy="2078037"/>
          </a:xfrm>
          <a:solidFill>
            <a:schemeClr val="accent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3A7E0D-EC4A-412E-941E-8556563AB57F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09FBCF11-BFFE-4BE9-8DCD-ED4C1D061487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342B8F-3565-48F8-A0A9-B8AF069805A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Bündnis für Flexibilität und Vertrauen 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2CDE13-93F8-4186-98C1-F5066334565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6831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ntak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63183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0E881F02-8A23-9F4E-BA60-2291CDE38ED9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98800" y="288000"/>
            <a:ext cx="11591925" cy="3420000"/>
          </a:xfrm>
          <a:gradFill>
            <a:gsLst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</p:spPr>
        <p:txBody>
          <a:bodyPr/>
          <a:lstStyle/>
          <a:p>
            <a:r>
              <a:rPr lang="de-DE"/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07B9287-55AF-8048-9FEA-2A80D60D66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9900" y="5849230"/>
            <a:ext cx="720000" cy="720000"/>
          </a:xfrm>
          <a:prstGeom prst="rect">
            <a:avLst/>
          </a:prstGeom>
        </p:spPr>
      </p:pic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/>
        </p:nvCxnSpPr>
        <p:spPr>
          <a:xfrm>
            <a:off x="515938" y="4229481"/>
            <a:ext cx="2577897" cy="0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D951FE6A-8A57-B649-98D5-DE3D06CA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Masterfeld E-Mail Adresse" hidden="1">
            <a:extLst>
              <a:ext uri="{FF2B5EF4-FFF2-40B4-BE49-F238E27FC236}">
                <a16:creationId xmlns:a16="http://schemas.microsoft.com/office/drawing/2014/main" id="{EBB21637-2AC6-40D3-8665-F25A47F007F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15938" y="5128614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sz="1600"/>
          </a:p>
        </p:txBody>
      </p:sp>
      <p:sp>
        <p:nvSpPr>
          <p:cNvPr id="12" name="Masterfeld Telefonnummer" hidden="1">
            <a:extLst>
              <a:ext uri="{FF2B5EF4-FFF2-40B4-BE49-F238E27FC236}">
                <a16:creationId xmlns:a16="http://schemas.microsoft.com/office/drawing/2014/main" id="{9101541F-59D1-4BD5-AD24-814023F042A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5938" y="4885871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sz="1600"/>
          </a:p>
        </p:txBody>
      </p:sp>
      <p:sp>
        <p:nvSpPr>
          <p:cNvPr id="6" name="Masterfeld Abteilung" hidden="1">
            <a:extLst>
              <a:ext uri="{FF2B5EF4-FFF2-40B4-BE49-F238E27FC236}">
                <a16:creationId xmlns:a16="http://schemas.microsoft.com/office/drawing/2014/main" id="{348C4E9D-9EEE-43BD-8FB9-0AF649E9C92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15938" y="4640264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sz="1600"/>
          </a:p>
        </p:txBody>
      </p:sp>
      <p:sp>
        <p:nvSpPr>
          <p:cNvPr id="5" name="Masterfeld Name" hidden="1">
            <a:extLst>
              <a:ext uri="{FF2B5EF4-FFF2-40B4-BE49-F238E27FC236}">
                <a16:creationId xmlns:a16="http://schemas.microsoft.com/office/drawing/2014/main" id="{D53D78F5-6983-4445-80A2-08426FAA21E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15938" y="436651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8638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515938" y="1484313"/>
            <a:ext cx="11160125" cy="3921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5938" y="2024669"/>
            <a:ext cx="11160125" cy="38037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  <a:lvl5pPr>
              <a:defRPr/>
            </a:lvl5pPr>
          </a:lstStyle>
          <a:p>
            <a:pPr lvl="0"/>
            <a:r>
              <a:rPr lang="de-DE"/>
              <a:t>Überschrift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F27AA4C9-56AC-ED4E-8F1B-08836D5E3AAF}"/>
              </a:ext>
            </a:extLst>
          </p:cNvPr>
          <p:cNvCxnSpPr>
            <a:cxnSpLocks/>
          </p:cNvCxnSpPr>
          <p:nvPr userDrawn="1"/>
        </p:nvCxnSpPr>
        <p:spPr>
          <a:xfrm>
            <a:off x="515938" y="1875600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EF4EB6-98EC-4DC0-9B52-9B7E20B6CB4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A7517A3-C1D4-4E90-A7A7-3F86AA127A86}" type="datetime4">
              <a:rPr lang="de-DE" smtClean="0"/>
              <a:pPr/>
              <a:t>21. April 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5963BE-0BBE-44FF-8B06-67F00E65B0B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/>
              <a:t>Mitarbeiter Informationsveranstaltung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67D51A2-BAD0-46D4-BDC9-F3F2DBEBDA8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D57957C-F0F3-7842-B0E2-B762F92D6487}" type="slidenum">
              <a:rPr lang="de-DE" smtClean="0"/>
              <a:pPr/>
              <a:t>‹#›</a:t>
            </a:fld>
            <a:r>
              <a:rPr lang="de-DE"/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0472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515938" y="1484313"/>
            <a:ext cx="11160125" cy="390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3888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5938" y="2024670"/>
            <a:ext cx="11160125" cy="380373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F27AA4C9-56AC-ED4E-8F1B-08836D5E3AAF}"/>
              </a:ext>
            </a:extLst>
          </p:cNvPr>
          <p:cNvCxnSpPr>
            <a:cxnSpLocks/>
          </p:cNvCxnSpPr>
          <p:nvPr userDrawn="1"/>
        </p:nvCxnSpPr>
        <p:spPr>
          <a:xfrm>
            <a:off x="515938" y="1875600"/>
            <a:ext cx="257789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0FC06A4C-9433-5342-AA89-31784E1C80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Mitarbeiter Informationsveranstaltung</a:t>
            </a:r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7ED9046E-DA49-2F47-BC4A-7852B5A1D8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57957C-F0F3-7842-B0E2-B762F92D6487}" type="slidenum">
              <a:rPr lang="de-DE" smtClean="0"/>
              <a:pPr/>
              <a:t>‹#›</a:t>
            </a:fld>
            <a:r>
              <a:rPr lang="de-DE"/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919611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800" b="0" smtClean="0">
                <a:latin typeface="+mj-lt"/>
                <a:ea typeface="+mj-ea"/>
              </a:defRPr>
            </a:lvl1pPr>
            <a:lvl2pPr>
              <a:defRPr lang="de-DE" b="0" smtClean="0"/>
            </a:lvl2pPr>
            <a:lvl3pPr>
              <a:defRPr lang="de-DE" b="0" smtClean="0"/>
            </a:lvl3pPr>
            <a:lvl4pPr>
              <a:defRPr lang="de-DE" b="0" smtClean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0EEB925-07DF-4482-97BE-FA3B95518D2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6434139-5079-4443-AC96-81FC8F636C01}" type="datetime4">
              <a:rPr lang="de-DE" smtClean="0"/>
              <a:pPr/>
              <a:t>21. April 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8261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957C-F0F3-7842-B0E2-B762F92D6487}" type="slidenum">
              <a:rPr lang="de-DE" smtClean="0"/>
              <a:pPr/>
              <a:t>‹#›</a:t>
            </a:fld>
            <a:r>
              <a:rPr lang="de-DE"/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Mitarbeiter Informationsveranstaltung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A88A41-2E12-4F27-A399-FC543CFDEDD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E2B31E7-8D52-4978-B02D-27D20C1FC5FF}" type="datetime4">
              <a:rPr lang="de-DE" smtClean="0"/>
              <a:pPr/>
              <a:t>21. April 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67548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tags" Target="../tags/tag16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15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14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oleObject" Target="../embeddings/oleObject7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tags" Target="../tags/tag28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tags" Target="../tags/tag27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tags" Target="../tags/tag26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heme" Target="../theme/theme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oleObject" Target="../embeddings/oleObject1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16603830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7" imgW="353" imgH="353" progId="TCLayout.ActiveDocument.1">
                  <p:embed/>
                </p:oleObj>
              </mc:Choice>
              <mc:Fallback>
                <p:oleObj name="think-cell Folie" r:id="rId27" imgW="353" imgH="353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E5D475-DF19-4144-995E-F7C3970B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83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483200"/>
            <a:ext cx="11160125" cy="434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Sechste Ebene</a:t>
            </a:r>
          </a:p>
          <a:p>
            <a:pPr lvl="6"/>
            <a:r>
              <a:rPr lang="de-DE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Siebte Ebene</a:t>
            </a:r>
          </a:p>
          <a:p>
            <a:pPr lvl="7"/>
            <a:r>
              <a:rPr lang="de-DE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Achte Ebene</a:t>
            </a:r>
          </a:p>
          <a:p>
            <a:pPr lvl="8"/>
            <a:r>
              <a:rPr lang="de-DE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3E9BB6-5D8A-8147-AD61-F2C10BA13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34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smtClean="0"/>
              <a:pPr/>
              <a:t>‹#›</a:t>
            </a:fld>
            <a:r>
              <a:rPr lang="de-DE"/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850553-F986-E441-A5BD-871CFC0817DE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1459963" y="6137318"/>
            <a:ext cx="432000" cy="43200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83328E-748D-3F4E-9827-CEDBAE65A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9897" y="6356349"/>
            <a:ext cx="2743200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r>
              <a:rPr lang="de-DE"/>
              <a:t>Mitarbeiter Informationsveranstaltung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DB09A8C-0A47-46B9-974A-D9A1F4E4F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5430" y="6356349"/>
            <a:ext cx="1808141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8E3CF01-97FD-4846-8780-A550FD34462C}" type="datetime4">
              <a:rPr lang="de-DE" smtClean="0"/>
              <a:pPr/>
              <a:t>21. April 2023</a:t>
            </a:fld>
            <a:endParaRPr lang="de-DE"/>
          </a:p>
        </p:txBody>
      </p:sp>
      <p:sp>
        <p:nvSpPr>
          <p:cNvPr id="12" name="Vertraulichkeit">
            <a:extLst>
              <a:ext uri="{FF2B5EF4-FFF2-40B4-BE49-F238E27FC236}">
                <a16:creationId xmlns:a16="http://schemas.microsoft.com/office/drawing/2014/main" id="{0E366F92-F00E-4DBF-99FD-D0E58A0EFF4D}"/>
              </a:ext>
            </a:extLst>
          </p:cNvPr>
          <p:cNvSpPr>
            <a:spLocks/>
          </p:cNvSpPr>
          <p:nvPr userDrawn="1">
            <p:custDataLst>
              <p:tags r:id="rId25"/>
            </p:custDataLst>
          </p:nvPr>
        </p:nvSpPr>
        <p:spPr>
          <a:xfrm>
            <a:off x="8708231" y="6437161"/>
            <a:ext cx="1422793" cy="1538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lvl="0" indent="-180000" algn="l">
              <a:buFont typeface="Wingdings" panose="05000000000000000000" pitchFamily="2" charset="2"/>
              <a:buChar char=""/>
            </a:pPr>
            <a:r>
              <a:rPr lang="de-DE" sz="1000" b="0">
                <a:solidFill>
                  <a:schemeClr val="accent1"/>
                </a:solidFill>
                <a:cs typeface="Arial" panose="020B0604020202020204" pitchFamily="34" charset="0"/>
              </a:rPr>
              <a:t>Vertraulich</a:t>
            </a:r>
          </a:p>
        </p:txBody>
      </p:sp>
      <p:sp>
        <p:nvSpPr>
          <p:cNvPr id="8" name="empower - DO NOT DELETE!!!" hidden="1">
            <a:extLst>
              <a:ext uri="{FF2B5EF4-FFF2-40B4-BE49-F238E27FC236}">
                <a16:creationId xmlns:a16="http://schemas.microsoft.com/office/drawing/2014/main" id="{3B045111-8DB6-4E89-8ACE-F9267DF8EF55}"/>
              </a:ext>
            </a:extLst>
          </p:cNvPr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 algn="ctr"/>
            <a:endParaRPr lang="de-DE" err="1"/>
          </a:p>
        </p:txBody>
      </p:sp>
    </p:spTree>
    <p:extLst>
      <p:ext uri="{BB962C8B-B14F-4D97-AF65-F5344CB8AC3E}">
        <p14:creationId xmlns:p14="http://schemas.microsoft.com/office/powerpoint/2010/main" val="379798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3" r:id="rId2"/>
    <p:sldLayoutId id="2147483669" r:id="rId3"/>
    <p:sldLayoutId id="2147483685" r:id="rId4"/>
    <p:sldLayoutId id="2147483654" r:id="rId5"/>
    <p:sldLayoutId id="2147483677" r:id="rId6"/>
    <p:sldLayoutId id="2147483675" r:id="rId7"/>
    <p:sldLayoutId id="2147483680" r:id="rId8"/>
    <p:sldLayoutId id="2147483678" r:id="rId9"/>
    <p:sldLayoutId id="2147483681" r:id="rId10"/>
    <p:sldLayoutId id="2147483679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66" r:id="rId22"/>
  </p:sldLayoutIdLst>
  <p:hf hd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35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0" indent="0" algn="l" defTabSz="91435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itchFamily="2" charset="2"/>
        <a:buNone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216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432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648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864000" indent="-216000" algn="l" defTabSz="914355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lang="de-DE" sz="1600" b="0" i="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0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512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2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6" pos="189" userDrawn="1">
          <p15:clr>
            <a:srgbClr val="F26B43"/>
          </p15:clr>
        </p15:guide>
        <p15:guide id="7" orient="horz" pos="323" userDrawn="1">
          <p15:clr>
            <a:srgbClr val="F26B43"/>
          </p15:clr>
        </p15:guide>
        <p15:guide id="8" orient="horz" pos="3997" userDrawn="1">
          <p15:clr>
            <a:srgbClr val="F26B43"/>
          </p15:clr>
        </p15:guide>
        <p15:guide id="9" pos="7355" userDrawn="1">
          <p15:clr>
            <a:srgbClr val="F26B43"/>
          </p15:clr>
        </p15:guide>
        <p15:guide id="10" orient="horz" pos="935" userDrawn="1">
          <p15:clr>
            <a:srgbClr val="F26B43"/>
          </p15:clr>
        </p15:guide>
        <p15:guide id="12" orient="horz" pos="36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228588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7" imgW="353" imgH="353" progId="TCLayout.ActiveDocument.1">
                  <p:embed/>
                </p:oleObj>
              </mc:Choice>
              <mc:Fallback>
                <p:oleObj name="think-cell Folie" r:id="rId27" imgW="353" imgH="353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E5D475-DF19-4144-995E-F7C3970B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83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483200"/>
            <a:ext cx="11160125" cy="434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Sechste Ebene</a:t>
            </a:r>
          </a:p>
          <a:p>
            <a:pPr lvl="6"/>
            <a:r>
              <a:rPr lang="de-DE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Siebte Ebene</a:t>
            </a:r>
          </a:p>
          <a:p>
            <a:pPr lvl="7"/>
            <a:r>
              <a:rPr lang="de-DE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Achte Ebene</a:t>
            </a:r>
          </a:p>
          <a:p>
            <a:pPr lvl="8"/>
            <a:r>
              <a:rPr lang="de-DE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3E9BB6-5D8A-8147-AD61-F2C10BA13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34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850553-F986-E441-A5BD-871CFC0817D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459963" y="6137318"/>
            <a:ext cx="432000" cy="43200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83328E-748D-3F4E-9827-CEDBAE65A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9897" y="6356349"/>
            <a:ext cx="2743200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r>
              <a:rPr lang="de-DE"/>
              <a:t>Bündnis 2025: Flexibilität und Vertrauen 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DB09A8C-0A47-46B9-974A-D9A1F4E4F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5430" y="6356349"/>
            <a:ext cx="1808141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E3E56E4-3AD0-4C7B-AC13-96DF05D98952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12" name="Vertraulichkeit">
            <a:extLst>
              <a:ext uri="{FF2B5EF4-FFF2-40B4-BE49-F238E27FC236}">
                <a16:creationId xmlns:a16="http://schemas.microsoft.com/office/drawing/2014/main" id="{0E366F92-F00E-4DBF-99FD-D0E58A0EFF4D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>
          <a:xfrm>
            <a:off x="8708231" y="6437161"/>
            <a:ext cx="1422793" cy="1538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lvl="0" indent="-180000" algn="l">
              <a:buFont typeface="Wingdings" panose="05000000000000000000" pitchFamily="2" charset="2"/>
              <a:buChar char=""/>
            </a:pPr>
            <a:r>
              <a:rPr lang="de-DE" sz="1000" b="0">
                <a:solidFill>
                  <a:schemeClr val="accent1"/>
                </a:solidFill>
                <a:cs typeface="Arial" panose="020B0604020202020204" pitchFamily="34" charset="0"/>
              </a:rPr>
              <a:t>Vertraulich</a:t>
            </a:r>
          </a:p>
        </p:txBody>
      </p:sp>
      <p:sp>
        <p:nvSpPr>
          <p:cNvPr id="8" name="empower - DO NOT DELETE!!!" hidden="1">
            <a:extLst>
              <a:ext uri="{FF2B5EF4-FFF2-40B4-BE49-F238E27FC236}">
                <a16:creationId xmlns:a16="http://schemas.microsoft.com/office/drawing/2014/main" id="{3B045111-8DB6-4E89-8ACE-F9267DF8EF55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61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</p:sldLayoutIdLst>
  <p:hf hd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35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0" indent="0" algn="l" defTabSz="91435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itchFamily="2" charset="2"/>
        <a:buNone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216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432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648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864000" indent="-216000" algn="l" defTabSz="914355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lang="de-DE" sz="1600" b="0" i="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0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512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2">
          <p15:clr>
            <a:srgbClr val="F26B43"/>
          </p15:clr>
        </p15:guide>
        <p15:guide id="2" pos="325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7491">
          <p15:clr>
            <a:srgbClr val="F26B43"/>
          </p15:clr>
        </p15:guide>
        <p15:guide id="6" pos="189">
          <p15:clr>
            <a:srgbClr val="F26B43"/>
          </p15:clr>
        </p15:guide>
        <p15:guide id="7" orient="horz" pos="323">
          <p15:clr>
            <a:srgbClr val="F26B43"/>
          </p15:clr>
        </p15:guide>
        <p15:guide id="8" orient="horz" pos="3997">
          <p15:clr>
            <a:srgbClr val="F26B43"/>
          </p15:clr>
        </p15:guide>
        <p15:guide id="9" pos="7355">
          <p15:clr>
            <a:srgbClr val="F26B43"/>
          </p15:clr>
        </p15:guide>
        <p15:guide id="10" orient="horz" pos="935">
          <p15:clr>
            <a:srgbClr val="F26B43"/>
          </p15:clr>
        </p15:guide>
        <p15:guide id="12" orient="horz" pos="36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42929764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7" imgW="353" imgH="353" progId="TCLayout.ActiveDocument.1">
                  <p:embed/>
                </p:oleObj>
              </mc:Choice>
              <mc:Fallback>
                <p:oleObj name="think-cell Folie" r:id="rId27" imgW="353" imgH="353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E5D475-DF19-4144-995E-F7C3970B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83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483200"/>
            <a:ext cx="11160125" cy="434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Sechste Ebene</a:t>
            </a:r>
          </a:p>
          <a:p>
            <a:pPr lvl="6"/>
            <a:r>
              <a:rPr lang="de-DE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Siebte Ebene</a:t>
            </a:r>
          </a:p>
          <a:p>
            <a:pPr lvl="7"/>
            <a:r>
              <a:rPr lang="de-DE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Achte Ebene</a:t>
            </a:r>
          </a:p>
          <a:p>
            <a:pPr lvl="8"/>
            <a:r>
              <a:rPr lang="de-DE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3E9BB6-5D8A-8147-AD61-F2C10BA13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34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1B5CB28D-CB66-4A7F-BF35-27E1EA0396ED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C850553-F986-E441-A5BD-871CFC0817D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459963" y="6137318"/>
            <a:ext cx="432000" cy="43200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83328E-748D-3F4E-9827-CEDBAE65A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9897" y="6356349"/>
            <a:ext cx="2743200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r>
              <a:rPr lang="de-DE"/>
              <a:t>Bündnis für Flexibilität und Vertrauen 2025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DB09A8C-0A47-46B9-974A-D9A1F4E4F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5430" y="6356349"/>
            <a:ext cx="1808141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4B1D2C9-5338-47E7-89E1-8D8B72B01B12}" type="datetime1">
              <a:rPr lang="de-DE" smtClean="0"/>
              <a:pPr/>
              <a:t>21.04.2023</a:t>
            </a:fld>
            <a:endParaRPr lang="de-DE"/>
          </a:p>
        </p:txBody>
      </p:sp>
      <p:sp>
        <p:nvSpPr>
          <p:cNvPr id="12" name="Vertraulichkeit">
            <a:extLst>
              <a:ext uri="{FF2B5EF4-FFF2-40B4-BE49-F238E27FC236}">
                <a16:creationId xmlns:a16="http://schemas.microsoft.com/office/drawing/2014/main" id="{0E366F92-F00E-4DBF-99FD-D0E58A0EFF4D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>
          <a:xfrm>
            <a:off x="8708231" y="6437161"/>
            <a:ext cx="1422793" cy="153888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lvl="0" indent="-180000" algn="l">
              <a:buFont typeface="Wingdings" panose="05000000000000000000" pitchFamily="2" charset="2"/>
              <a:buChar char=""/>
            </a:pPr>
            <a:r>
              <a:rPr lang="de-DE" sz="1000" b="0">
                <a:solidFill>
                  <a:schemeClr val="accent1"/>
                </a:solidFill>
                <a:cs typeface="Arial" panose="020B0604020202020204" pitchFamily="34" charset="0"/>
              </a:rPr>
              <a:t>Vertraulich</a:t>
            </a:r>
          </a:p>
        </p:txBody>
      </p:sp>
      <p:sp>
        <p:nvSpPr>
          <p:cNvPr id="8" name="empower - DO NOT DELETE!!!" hidden="1">
            <a:extLst>
              <a:ext uri="{FF2B5EF4-FFF2-40B4-BE49-F238E27FC236}">
                <a16:creationId xmlns:a16="http://schemas.microsoft.com/office/drawing/2014/main" id="{3B045111-8DB6-4E89-8ACE-F9267DF8EF55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</p:spTree>
    <p:extLst>
      <p:ext uri="{BB962C8B-B14F-4D97-AF65-F5344CB8AC3E}">
        <p14:creationId xmlns:p14="http://schemas.microsoft.com/office/powerpoint/2010/main" val="248896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</p:sldLayoutIdLst>
  <p:hf hd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35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0" indent="0" algn="l" defTabSz="91435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itchFamily="2" charset="2"/>
        <a:buNone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216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432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648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864000" indent="-216000" algn="l" defTabSz="914355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" pitchFamily="2" charset="2"/>
        <a:buChar char="§"/>
        <a:defRPr lang="de-DE" sz="1600" b="0" i="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0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512000" indent="-216000" algn="l" defTabSz="914355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2">
          <p15:clr>
            <a:srgbClr val="F26B43"/>
          </p15:clr>
        </p15:guide>
        <p15:guide id="2" pos="325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7491">
          <p15:clr>
            <a:srgbClr val="F26B43"/>
          </p15:clr>
        </p15:guide>
        <p15:guide id="6" pos="189">
          <p15:clr>
            <a:srgbClr val="F26B43"/>
          </p15:clr>
        </p15:guide>
        <p15:guide id="7" orient="horz" pos="323">
          <p15:clr>
            <a:srgbClr val="F26B43"/>
          </p15:clr>
        </p15:guide>
        <p15:guide id="8" orient="horz" pos="3997">
          <p15:clr>
            <a:srgbClr val="F26B43"/>
          </p15:clr>
        </p15:guide>
        <p15:guide id="9" pos="7355">
          <p15:clr>
            <a:srgbClr val="F26B43"/>
          </p15:clr>
        </p15:guide>
        <p15:guide id="10" orient="horz" pos="935">
          <p15:clr>
            <a:srgbClr val="F26B43"/>
          </p15:clr>
        </p15:guide>
        <p15:guide id="12" orient="horz" pos="36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8.xml"/><Relationship Id="rId6" Type="http://schemas.openxmlformats.org/officeDocument/2006/relationships/image" Target="../media/image31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9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tags" Target="../tags/tag63.xml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34" Type="http://schemas.openxmlformats.org/officeDocument/2006/relationships/slide" Target="slide1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tags" Target="../tags/tag62.xml"/><Relationship Id="rId33" Type="http://schemas.openxmlformats.org/officeDocument/2006/relationships/slide" Target="slide8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slideLayout" Target="../slideLayouts/slideLayout53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32" Type="http://schemas.openxmlformats.org/officeDocument/2006/relationships/slide" Target="slide6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tags" Target="../tags/tag65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slide" Target="slide4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tags" Target="../tags/tag64.xml"/><Relationship Id="rId30" Type="http://schemas.openxmlformats.org/officeDocument/2006/relationships/notesSlide" Target="../notesSlides/notesSlide2.xml"/><Relationship Id="rId35" Type="http://schemas.openxmlformats.org/officeDocument/2006/relationships/slide" Target="slide13.xml"/><Relationship Id="rId8" Type="http://schemas.openxmlformats.org/officeDocument/2006/relationships/tags" Target="../tags/tag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9.png"/><Relationship Id="rId1" Type="http://schemas.openxmlformats.org/officeDocument/2006/relationships/tags" Target="../tags/tag6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emf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A1558D3B-DCCD-41A6-93C8-315FE4F9FB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23775" b="23775"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8DF8654-973C-4858-942C-9E98DE041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8" y="3821635"/>
            <a:ext cx="218174" cy="215444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E73BC0-C76D-41AE-8790-1746CD3812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Bündnis 2025: Flexibilität und Vertrauen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C8AC-AF05-411B-A16B-F7075CD7153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Mitarbeiter Informationsveranstaltung</a:t>
            </a:r>
          </a:p>
        </p:txBody>
      </p:sp>
    </p:spTree>
    <p:extLst>
      <p:ext uri="{BB962C8B-B14F-4D97-AF65-F5344CB8AC3E}">
        <p14:creationId xmlns:p14="http://schemas.microsoft.com/office/powerpoint/2010/main" val="340127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AB74AC03-2E24-467C-95B2-3188F87110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4" progId="TCLayout.ActiveDocument.1">
                  <p:embed/>
                </p:oleObj>
              </mc:Choice>
              <mc:Fallback>
                <p:oleObj name="think-cell Folie" r:id="rId4" imgW="395" imgH="394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AB74AC03-2E24-467C-95B2-3188F87110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7FA80AC3-5B1B-43BD-9D26-71A1DDDF4F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5" b="3372"/>
          <a:stretch/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CDF5F572-F9C4-440B-9821-CBDE8C96C770}"/>
              </a:ext>
            </a:extLst>
          </p:cNvPr>
          <p:cNvSpPr/>
          <p:nvPr/>
        </p:nvSpPr>
        <p:spPr>
          <a:xfrm>
            <a:off x="1422400" y="2603498"/>
            <a:ext cx="4914900" cy="990600"/>
          </a:xfrm>
          <a:custGeom>
            <a:avLst/>
            <a:gdLst>
              <a:gd name="connsiteX0" fmla="*/ 0 w 4927600"/>
              <a:gd name="connsiteY0" fmla="*/ 0 h 990600"/>
              <a:gd name="connsiteX1" fmla="*/ 4927600 w 4927600"/>
              <a:gd name="connsiteY1" fmla="*/ 0 h 990600"/>
              <a:gd name="connsiteX2" fmla="*/ 4927600 w 4927600"/>
              <a:gd name="connsiteY2" fmla="*/ 990600 h 990600"/>
              <a:gd name="connsiteX3" fmla="*/ 260679 w 4927600"/>
              <a:gd name="connsiteY3" fmla="*/ 990600 h 990600"/>
              <a:gd name="connsiteX4" fmla="*/ 270202 w 4927600"/>
              <a:gd name="connsiteY4" fmla="*/ 825502 h 990600"/>
              <a:gd name="connsiteX5" fmla="*/ 37831 w 4927600"/>
              <a:gd name="connsiteY5" fmla="*/ 61689 h 990600"/>
              <a:gd name="connsiteX6" fmla="*/ 0 w 4927600"/>
              <a:gd name="connsiteY6" fmla="*/ 21522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7600" h="990600">
                <a:moveTo>
                  <a:pt x="0" y="0"/>
                </a:moveTo>
                <a:lnTo>
                  <a:pt x="4927600" y="0"/>
                </a:lnTo>
                <a:lnTo>
                  <a:pt x="4927600" y="990600"/>
                </a:lnTo>
                <a:lnTo>
                  <a:pt x="260679" y="990600"/>
                </a:lnTo>
                <a:lnTo>
                  <a:pt x="270202" y="825502"/>
                </a:lnTo>
                <a:cubicBezTo>
                  <a:pt x="270202" y="507550"/>
                  <a:pt x="178027" y="227223"/>
                  <a:pt x="37831" y="61689"/>
                </a:cubicBezTo>
                <a:lnTo>
                  <a:pt x="0" y="21522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de-DE" sz="2600" b="1">
                <a:solidFill>
                  <a:schemeClr val="tx2">
                    <a:lumMod val="75000"/>
                  </a:schemeClr>
                </a:solidFill>
              </a:rPr>
              <a:t>Mitarbeiter </a:t>
            </a:r>
            <a:br>
              <a:rPr lang="de-DE" sz="2600" b="1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600" b="1">
                <a:solidFill>
                  <a:schemeClr val="tx2">
                    <a:lumMod val="75000"/>
                  </a:schemeClr>
                </a:solidFill>
              </a:rPr>
              <a:t>im Fahrersitz</a:t>
            </a: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ABA0868B-89C0-4D62-8A75-F40C886C54F3}"/>
              </a:ext>
            </a:extLst>
          </p:cNvPr>
          <p:cNvSpPr/>
          <p:nvPr/>
        </p:nvSpPr>
        <p:spPr>
          <a:xfrm>
            <a:off x="6749144" y="2627707"/>
            <a:ext cx="3873136" cy="990600"/>
          </a:xfrm>
          <a:custGeom>
            <a:avLst/>
            <a:gdLst>
              <a:gd name="connsiteX0" fmla="*/ 0 w 3803552"/>
              <a:gd name="connsiteY0" fmla="*/ 0 h 990600"/>
              <a:gd name="connsiteX1" fmla="*/ 3743331 w 3803552"/>
              <a:gd name="connsiteY1" fmla="*/ 0 h 990600"/>
              <a:gd name="connsiteX2" fmla="*/ 3733734 w 3803552"/>
              <a:gd name="connsiteY2" fmla="*/ 41413 h 990600"/>
              <a:gd name="connsiteX3" fmla="*/ 3721752 w 3803552"/>
              <a:gd name="connsiteY3" fmla="*/ 200621 h 990600"/>
              <a:gd name="connsiteX4" fmla="*/ 3768098 w 3803552"/>
              <a:gd name="connsiteY4" fmla="*/ 508116 h 990600"/>
              <a:gd name="connsiteX5" fmla="*/ 3803552 w 3803552"/>
              <a:gd name="connsiteY5" fmla="*/ 595610 h 990600"/>
              <a:gd name="connsiteX6" fmla="*/ 3789202 w 3803552"/>
              <a:gd name="connsiteY6" fmla="*/ 631024 h 990600"/>
              <a:gd name="connsiteX7" fmla="*/ 3765384 w 3803552"/>
              <a:gd name="connsiteY7" fmla="*/ 638077 h 990600"/>
              <a:gd name="connsiteX8" fmla="*/ 3721753 w 3803552"/>
              <a:gd name="connsiteY8" fmla="*/ 734618 h 990600"/>
              <a:gd name="connsiteX9" fmla="*/ 3727367 w 3803552"/>
              <a:gd name="connsiteY9" fmla="*/ 775401 h 990600"/>
              <a:gd name="connsiteX10" fmla="*/ 3740226 w 3803552"/>
              <a:gd name="connsiteY10" fmla="*/ 803375 h 990600"/>
              <a:gd name="connsiteX11" fmla="*/ 3733734 w 3803552"/>
              <a:gd name="connsiteY11" fmla="*/ 831391 h 990600"/>
              <a:gd name="connsiteX12" fmla="*/ 3721752 w 3803552"/>
              <a:gd name="connsiteY12" fmla="*/ 990599 h 990600"/>
              <a:gd name="connsiteX13" fmla="*/ 3721752 w 3803552"/>
              <a:gd name="connsiteY13" fmla="*/ 990600 h 990600"/>
              <a:gd name="connsiteX14" fmla="*/ 0 w 3803552"/>
              <a:gd name="connsiteY14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03552" h="990600">
                <a:moveTo>
                  <a:pt x="0" y="0"/>
                </a:moveTo>
                <a:lnTo>
                  <a:pt x="3743331" y="0"/>
                </a:lnTo>
                <a:lnTo>
                  <a:pt x="3733734" y="41413"/>
                </a:lnTo>
                <a:cubicBezTo>
                  <a:pt x="3725878" y="92839"/>
                  <a:pt x="3721752" y="146085"/>
                  <a:pt x="3721752" y="200621"/>
                </a:cubicBezTo>
                <a:cubicBezTo>
                  <a:pt x="3721752" y="309694"/>
                  <a:pt x="3738255" y="413605"/>
                  <a:pt x="3768098" y="508116"/>
                </a:cubicBezTo>
                <a:lnTo>
                  <a:pt x="3803552" y="595610"/>
                </a:lnTo>
                <a:lnTo>
                  <a:pt x="3789202" y="631024"/>
                </a:lnTo>
                <a:lnTo>
                  <a:pt x="3765384" y="638077"/>
                </a:lnTo>
                <a:cubicBezTo>
                  <a:pt x="3739744" y="653982"/>
                  <a:pt x="3721753" y="691219"/>
                  <a:pt x="3721753" y="734618"/>
                </a:cubicBezTo>
                <a:cubicBezTo>
                  <a:pt x="3721753" y="749085"/>
                  <a:pt x="3723752" y="762866"/>
                  <a:pt x="3727367" y="775401"/>
                </a:cubicBezTo>
                <a:lnTo>
                  <a:pt x="3740226" y="803375"/>
                </a:lnTo>
                <a:lnTo>
                  <a:pt x="3733734" y="831391"/>
                </a:lnTo>
                <a:cubicBezTo>
                  <a:pt x="3725878" y="882817"/>
                  <a:pt x="3721752" y="936063"/>
                  <a:pt x="3721752" y="990599"/>
                </a:cubicBezTo>
                <a:lnTo>
                  <a:pt x="3721752" y="990600"/>
                </a:lnTo>
                <a:lnTo>
                  <a:pt x="0" y="9906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ctr"/>
            <a:r>
              <a:rPr lang="de-DE" sz="2600" b="1">
                <a:solidFill>
                  <a:schemeClr val="tx2">
                    <a:lumMod val="75000"/>
                  </a:schemeClr>
                </a:solidFill>
              </a:rPr>
              <a:t>Führungskraft als</a:t>
            </a:r>
            <a:br>
              <a:rPr lang="de-DE" sz="2600" b="1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600" b="1">
                <a:solidFill>
                  <a:schemeClr val="tx2">
                    <a:lumMod val="75000"/>
                  </a:schemeClr>
                </a:solidFill>
              </a:rPr>
              <a:t>Entwicklungspartner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158DA0C-6A40-49C3-926E-E6BDA79F4A5E}"/>
              </a:ext>
            </a:extLst>
          </p:cNvPr>
          <p:cNvSpPr/>
          <p:nvPr/>
        </p:nvSpPr>
        <p:spPr>
          <a:xfrm>
            <a:off x="8382507" y="545140"/>
            <a:ext cx="3276094" cy="768712"/>
          </a:xfrm>
          <a:prstGeom prst="rect">
            <a:avLst/>
          </a:prstGeom>
          <a:solidFill>
            <a:schemeClr val="tx1">
              <a:lumMod val="50000"/>
              <a:alpha val="60000"/>
            </a:schemeClr>
          </a:solidFill>
          <a:ln w="6350">
            <a:solidFill>
              <a:srgbClr val="2BC9F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ctr"/>
            <a:endParaRPr lang="de-DE" sz="2600" b="1" err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71">
            <a:extLst>
              <a:ext uri="{FF2B5EF4-FFF2-40B4-BE49-F238E27FC236}">
                <a16:creationId xmlns:a16="http://schemas.microsoft.com/office/drawing/2014/main" id="{867B4059-B1FF-47B8-A0DA-1D4C2C90F02D}"/>
              </a:ext>
            </a:extLst>
          </p:cNvPr>
          <p:cNvSpPr txBox="1"/>
          <p:nvPr/>
        </p:nvSpPr>
        <p:spPr>
          <a:xfrm flipH="1">
            <a:off x="9303114" y="714051"/>
            <a:ext cx="226404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170"/>
            <a:r>
              <a:rPr lang="de-DE" sz="1400" b="1">
                <a:solidFill>
                  <a:srgbClr val="00B0F0"/>
                </a:solidFill>
                <a:latin typeface="Segoe UI"/>
              </a:rPr>
              <a:t>VERANTWORTUNG UND ENTWICKLUNGSPARTNER</a:t>
            </a:r>
          </a:p>
        </p:txBody>
      </p:sp>
      <p:pic>
        <p:nvPicPr>
          <p:cNvPr id="12" name="Grafik 11" descr="Handschlag mit einfarbiger Füllung">
            <a:extLst>
              <a:ext uri="{FF2B5EF4-FFF2-40B4-BE49-F238E27FC236}">
                <a16:creationId xmlns:a16="http://schemas.microsoft.com/office/drawing/2014/main" id="{017FF84C-116E-4D77-85BC-D3E1EEB5DF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53445" y="545137"/>
            <a:ext cx="768714" cy="76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1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1D88EF3-D91F-4ADA-B943-0E40B0FE09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63420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4" progId="TCLayout.ActiveDocument.1">
                  <p:embed/>
                </p:oleObj>
              </mc:Choice>
              <mc:Fallback>
                <p:oleObj name="think-cell Folie" r:id="rId4" imgW="395" imgH="39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1D88EF3-D91F-4ADA-B943-0E40B0FE09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388800"/>
          </a:xfrm>
        </p:spPr>
        <p:txBody>
          <a:bodyPr vert="horz">
            <a:normAutofit/>
          </a:bodyPr>
          <a:lstStyle/>
          <a:p>
            <a:r>
              <a:rPr lang="de-DE">
                <a:cs typeface="Arial"/>
              </a:rPr>
              <a:t>Mobiles Arbeiten</a:t>
            </a:r>
            <a:endParaRPr lang="de-DE"/>
          </a:p>
        </p:txBody>
      </p:sp>
      <p:sp>
        <p:nvSpPr>
          <p:cNvPr id="23" name="Inhaltsplatzhalter 4">
            <a:extLst>
              <a:ext uri="{FF2B5EF4-FFF2-40B4-BE49-F238E27FC236}">
                <a16:creationId xmlns:a16="http://schemas.microsoft.com/office/drawing/2014/main" id="{8B1FBAD3-A395-44E6-82C0-C2BA71AE649A}"/>
              </a:ext>
            </a:extLst>
          </p:cNvPr>
          <p:cNvSpPr txBox="1">
            <a:spLocks/>
          </p:cNvSpPr>
          <p:nvPr/>
        </p:nvSpPr>
        <p:spPr>
          <a:xfrm>
            <a:off x="508000" y="1582977"/>
            <a:ext cx="4368800" cy="8615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2486E9"/>
                </a:solidFill>
                <a:effectLst/>
                <a:uLnTx/>
                <a:uFillTx/>
                <a:latin typeface="Arial"/>
                <a:cs typeface="Arial"/>
              </a:rPr>
              <a:t>Arbeitszeit</a:t>
            </a:r>
            <a:br>
              <a:rPr lang="de-DE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de-DE" sz="13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Kern- und Rahmenarbeitszeit gilt, Einhaltung der 10-Stunden-Grenze; </a:t>
            </a:r>
            <a:r>
              <a:rPr kumimoji="0" lang="de-DE" sz="13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Zeitdauer &lt;60min möglich</a:t>
            </a:r>
            <a:r>
              <a:rPr kumimoji="0" lang="de-DE" sz="13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, Urlaub u Krankheit werden behandelt wie im regulären Betrieb</a:t>
            </a:r>
            <a:r>
              <a:rPr kumimoji="0" lang="de-DE" sz="13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lang="de-DE" sz="1300">
                <a:solidFill>
                  <a:srgbClr val="FFFFFF"/>
                </a:solidFill>
                <a:latin typeface="Arial"/>
                <a:cs typeface="Arial"/>
              </a:rPr>
              <a:t> </a:t>
            </a:r>
            <a:endParaRPr kumimoji="0" lang="de-DE" sz="1333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BBAE77C3-3B16-49BF-92D4-6413FBEB1F5A}"/>
              </a:ext>
            </a:extLst>
          </p:cNvPr>
          <p:cNvSpPr/>
          <p:nvPr/>
        </p:nvSpPr>
        <p:spPr bwMode="auto">
          <a:xfrm>
            <a:off x="5066269" y="1600504"/>
            <a:ext cx="826532" cy="826532"/>
          </a:xfrm>
          <a:prstGeom prst="rect">
            <a:avLst/>
          </a:prstGeom>
          <a:solidFill>
            <a:srgbClr val="2486E9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</a:t>
            </a:r>
          </a:p>
        </p:txBody>
      </p:sp>
      <p:sp>
        <p:nvSpPr>
          <p:cNvPr id="30" name="Inhaltsplatzhalter 4">
            <a:extLst>
              <a:ext uri="{FF2B5EF4-FFF2-40B4-BE49-F238E27FC236}">
                <a16:creationId xmlns:a16="http://schemas.microsoft.com/office/drawing/2014/main" id="{4CD35600-5E64-4E12-9537-C67604F05FB5}"/>
              </a:ext>
            </a:extLst>
          </p:cNvPr>
          <p:cNvSpPr txBox="1">
            <a:spLocks/>
          </p:cNvSpPr>
          <p:nvPr/>
        </p:nvSpPr>
        <p:spPr>
          <a:xfrm>
            <a:off x="508000" y="2810616"/>
            <a:ext cx="4368800" cy="65646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25BDEE"/>
                </a:solidFill>
                <a:effectLst/>
                <a:uLnTx/>
                <a:uFillTx/>
                <a:latin typeface="Arial"/>
                <a:cs typeface="Arial"/>
              </a:rPr>
              <a:t>Ausstattung und Kosten</a:t>
            </a:r>
            <a:br>
              <a:rPr lang="de-DE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de-DE" sz="13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Mitarbeiter trägt die Einrichtung des Arbeitsplatzes und die Kosten für Raum, Energie, Internet</a:t>
            </a: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C60BFA51-895C-420F-B41B-1C10F95E8B06}"/>
              </a:ext>
            </a:extLst>
          </p:cNvPr>
          <p:cNvSpPr/>
          <p:nvPr/>
        </p:nvSpPr>
        <p:spPr bwMode="auto">
          <a:xfrm>
            <a:off x="5066269" y="2791540"/>
            <a:ext cx="826532" cy="826532"/>
          </a:xfrm>
          <a:prstGeom prst="rect">
            <a:avLst/>
          </a:prstGeom>
          <a:solidFill>
            <a:srgbClr val="25BDEE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02</a:t>
            </a:r>
          </a:p>
        </p:txBody>
      </p:sp>
      <p:sp>
        <p:nvSpPr>
          <p:cNvPr id="32" name="Inhaltsplatzhalter 4">
            <a:extLst>
              <a:ext uri="{FF2B5EF4-FFF2-40B4-BE49-F238E27FC236}">
                <a16:creationId xmlns:a16="http://schemas.microsoft.com/office/drawing/2014/main" id="{9567A138-F978-4AB8-845D-EA468F83DC5C}"/>
              </a:ext>
            </a:extLst>
          </p:cNvPr>
          <p:cNvSpPr txBox="1">
            <a:spLocks/>
          </p:cNvSpPr>
          <p:nvPr/>
        </p:nvSpPr>
        <p:spPr>
          <a:xfrm>
            <a:off x="515938" y="3894923"/>
            <a:ext cx="4368800" cy="8615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7CCB62"/>
                </a:solidFill>
                <a:effectLst/>
                <a:uLnTx/>
                <a:uFillTx/>
                <a:latin typeface="Arial"/>
                <a:cs typeface="Arial"/>
              </a:rPr>
              <a:t>Dauer</a:t>
            </a:r>
            <a:br>
              <a:rPr lang="de-DE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de-DE" sz="13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Mobiles Arbeiten </a:t>
            </a:r>
            <a:r>
              <a:rPr lang="de-DE" sz="1300">
                <a:solidFill>
                  <a:srgbClr val="333333"/>
                </a:solidFill>
                <a:latin typeface="Arial"/>
                <a:cs typeface="Arial"/>
              </a:rPr>
              <a:t>ist flexibles</a:t>
            </a:r>
            <a:r>
              <a:rPr kumimoji="0" lang="de-DE" sz="13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 und damit wechselndes Arbeiten im Gegensatz zu starren Modellen wie Telearbeit und </a:t>
            </a:r>
            <a:r>
              <a:rPr lang="de-DE" sz="1300">
                <a:solidFill>
                  <a:srgbClr val="333333"/>
                </a:solidFill>
                <a:latin typeface="Arial"/>
                <a:cs typeface="Arial"/>
              </a:rPr>
              <a:t>langfristigem</a:t>
            </a:r>
            <a:r>
              <a:rPr kumimoji="0" lang="de-DE" sz="13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 Homeoffice</a:t>
            </a:r>
            <a:r>
              <a:rPr kumimoji="0" lang="de-DE" sz="13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lang="de-DE" sz="1300">
                <a:solidFill>
                  <a:srgbClr val="FFFFFF"/>
                </a:solidFill>
                <a:latin typeface="Arial"/>
                <a:cs typeface="Arial"/>
              </a:rPr>
              <a:t> </a:t>
            </a:r>
            <a:endParaRPr kumimoji="0" lang="de-DE" sz="1333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D5017DDD-1F80-4FB6-91C5-6F25E5FD2926}"/>
              </a:ext>
            </a:extLst>
          </p:cNvPr>
          <p:cNvSpPr/>
          <p:nvPr/>
        </p:nvSpPr>
        <p:spPr bwMode="auto">
          <a:xfrm>
            <a:off x="5066269" y="3962523"/>
            <a:ext cx="826532" cy="826532"/>
          </a:xfrm>
          <a:prstGeom prst="rect">
            <a:avLst/>
          </a:prstGeom>
          <a:solidFill>
            <a:srgbClr val="7CCB62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03</a:t>
            </a:r>
          </a:p>
        </p:txBody>
      </p:sp>
      <p:sp>
        <p:nvSpPr>
          <p:cNvPr id="34" name="Inhaltsplatzhalter 4">
            <a:extLst>
              <a:ext uri="{FF2B5EF4-FFF2-40B4-BE49-F238E27FC236}">
                <a16:creationId xmlns:a16="http://schemas.microsoft.com/office/drawing/2014/main" id="{072DABE9-6BF5-4914-9632-6E2A5011F9F0}"/>
              </a:ext>
            </a:extLst>
          </p:cNvPr>
          <p:cNvSpPr txBox="1">
            <a:spLocks/>
          </p:cNvSpPr>
          <p:nvPr/>
        </p:nvSpPr>
        <p:spPr>
          <a:xfrm>
            <a:off x="508000" y="5126007"/>
            <a:ext cx="4368800" cy="8615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  <a:defRPr/>
            </a:pPr>
            <a:r>
              <a:rPr lang="de-DE" sz="1600" b="1">
                <a:solidFill>
                  <a:srgbClr val="00B050"/>
                </a:solidFill>
                <a:latin typeface="Arial"/>
                <a:cs typeface="Arial"/>
              </a:rPr>
              <a:t>Versicherungsschutz</a:t>
            </a:r>
            <a:br>
              <a:rPr lang="de-DE" sz="1600">
                <a:latin typeface="Arial"/>
              </a:rPr>
            </a:br>
            <a:r>
              <a:rPr kumimoji="0" lang="de-DE" sz="13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Gesetzlicher Unfallversicherungsschutz besteht bei allen Tätigkeiten, die direkt mit der Leistungserbringung zusammenhängen. </a:t>
            </a:r>
            <a:r>
              <a:rPr kumimoji="0" lang="de-DE" sz="13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lang="de-DE" sz="1300">
                <a:solidFill>
                  <a:srgbClr val="FFFFFF"/>
                </a:solidFill>
                <a:latin typeface="Arial"/>
                <a:cs typeface="Arial"/>
              </a:rPr>
              <a:t> </a:t>
            </a:r>
            <a:endParaRPr lang="de-DE">
              <a:cs typeface="Calibri Light"/>
            </a:endParaRPr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4035B114-1F44-437E-8853-19C711490074}"/>
              </a:ext>
            </a:extLst>
          </p:cNvPr>
          <p:cNvSpPr/>
          <p:nvPr/>
        </p:nvSpPr>
        <p:spPr bwMode="auto">
          <a:xfrm>
            <a:off x="5066269" y="5143533"/>
            <a:ext cx="826532" cy="826532"/>
          </a:xfrm>
          <a:prstGeom prst="rect">
            <a:avLst/>
          </a:prstGeom>
          <a:solidFill>
            <a:srgbClr val="0CA384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04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B2BDC9E9-5D9C-4CF4-9188-0ACC58F7772A}"/>
              </a:ext>
            </a:extLst>
          </p:cNvPr>
          <p:cNvSpPr/>
          <p:nvPr/>
        </p:nvSpPr>
        <p:spPr bwMode="auto">
          <a:xfrm>
            <a:off x="6299201" y="1600504"/>
            <a:ext cx="826532" cy="826532"/>
          </a:xfrm>
          <a:prstGeom prst="rect">
            <a:avLst/>
          </a:prstGeom>
          <a:solidFill>
            <a:srgbClr val="737373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05</a:t>
            </a:r>
          </a:p>
        </p:txBody>
      </p:sp>
      <p:sp>
        <p:nvSpPr>
          <p:cNvPr id="37" name="Rectangle 20">
            <a:extLst>
              <a:ext uri="{FF2B5EF4-FFF2-40B4-BE49-F238E27FC236}">
                <a16:creationId xmlns:a16="http://schemas.microsoft.com/office/drawing/2014/main" id="{670BAA65-4350-4068-A541-49C3CE6BFA72}"/>
              </a:ext>
            </a:extLst>
          </p:cNvPr>
          <p:cNvSpPr/>
          <p:nvPr/>
        </p:nvSpPr>
        <p:spPr bwMode="auto">
          <a:xfrm>
            <a:off x="6299201" y="2791540"/>
            <a:ext cx="826532" cy="826532"/>
          </a:xfrm>
          <a:prstGeom prst="rect">
            <a:avLst/>
          </a:prstGeom>
          <a:solidFill>
            <a:srgbClr val="BEBEBE"/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06</a:t>
            </a:r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5A5A7130-399E-4549-B8FF-D40D581D37E4}"/>
              </a:ext>
            </a:extLst>
          </p:cNvPr>
          <p:cNvSpPr/>
          <p:nvPr/>
        </p:nvSpPr>
        <p:spPr bwMode="auto">
          <a:xfrm>
            <a:off x="6299201" y="3962523"/>
            <a:ext cx="826532" cy="826532"/>
          </a:xfrm>
          <a:prstGeom prst="rect">
            <a:avLst/>
          </a:prstGeom>
          <a:solidFill>
            <a:srgbClr val="7CCB62">
              <a:lumMod val="7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07</a:t>
            </a:r>
          </a:p>
        </p:txBody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id="{1BB64DD7-8A63-42A2-9CB0-8A19F08531A7}"/>
              </a:ext>
            </a:extLst>
          </p:cNvPr>
          <p:cNvSpPr/>
          <p:nvPr/>
        </p:nvSpPr>
        <p:spPr bwMode="auto">
          <a:xfrm>
            <a:off x="6299201" y="5143533"/>
            <a:ext cx="826532" cy="826532"/>
          </a:xfrm>
          <a:prstGeom prst="rect">
            <a:avLst/>
          </a:prstGeom>
          <a:solidFill>
            <a:srgbClr val="0CA384">
              <a:lumMod val="7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67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08</a:t>
            </a:r>
          </a:p>
        </p:txBody>
      </p:sp>
      <p:sp>
        <p:nvSpPr>
          <p:cNvPr id="40" name="Inhaltsplatzhalter 4">
            <a:extLst>
              <a:ext uri="{FF2B5EF4-FFF2-40B4-BE49-F238E27FC236}">
                <a16:creationId xmlns:a16="http://schemas.microsoft.com/office/drawing/2014/main" id="{A3EF54B9-9967-45AB-B3C2-E59D46323376}"/>
              </a:ext>
            </a:extLst>
          </p:cNvPr>
          <p:cNvSpPr txBox="1">
            <a:spLocks/>
          </p:cNvSpPr>
          <p:nvPr/>
        </p:nvSpPr>
        <p:spPr>
          <a:xfrm>
            <a:off x="7315202" y="5143533"/>
            <a:ext cx="4448293" cy="106670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CA384"/>
                </a:solidFill>
                <a:effectLst/>
                <a:uLnTx/>
                <a:uFillTx/>
                <a:latin typeface="Arial"/>
                <a:cs typeface="Arial"/>
              </a:rPr>
              <a:t>Ort</a:t>
            </a:r>
            <a:br>
              <a:rPr lang="de-DE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de-DE" sz="13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Flexibler Ort der Leistungserbringung im Inland (wg. möglicher Betriebsstätte sowie Steuer- und SV-Erfordernisse</a:t>
            </a:r>
            <a:r>
              <a:rPr lang="de-DE" sz="1300">
                <a:solidFill>
                  <a:srgbClr val="333333"/>
                </a:solidFill>
                <a:latin typeface="Arial"/>
                <a:cs typeface="Arial"/>
              </a:rPr>
              <a:t>).</a:t>
            </a:r>
            <a:r>
              <a:rPr kumimoji="0" lang="de-DE" sz="13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 Der Schutz der betrieblichen Daten ist jederzeit sicher zu stellen.</a:t>
            </a:r>
            <a:r>
              <a:rPr lang="de-DE" sz="1300">
                <a:solidFill>
                  <a:srgbClr val="333333"/>
                </a:solidFill>
                <a:latin typeface="Arial"/>
                <a:cs typeface="Arial"/>
              </a:rPr>
              <a:t> </a:t>
            </a:r>
            <a:endParaRPr kumimoji="0" lang="de-DE" sz="1333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Inhaltsplatzhalter 4">
            <a:extLst>
              <a:ext uri="{FF2B5EF4-FFF2-40B4-BE49-F238E27FC236}">
                <a16:creationId xmlns:a16="http://schemas.microsoft.com/office/drawing/2014/main" id="{DFAE0DAE-CBE6-4837-A86A-2AFC2580C13F}"/>
              </a:ext>
            </a:extLst>
          </p:cNvPr>
          <p:cNvSpPr txBox="1">
            <a:spLocks/>
          </p:cNvSpPr>
          <p:nvPr/>
        </p:nvSpPr>
        <p:spPr>
          <a:xfrm>
            <a:off x="7297017" y="3824239"/>
            <a:ext cx="4368800" cy="127182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7CCB62"/>
                </a:solidFill>
                <a:effectLst/>
                <a:uLnTx/>
                <a:uFillTx/>
                <a:latin typeface="Arial"/>
                <a:cs typeface="Arial"/>
              </a:rPr>
              <a:t>Sicherstellen des Betriebs</a:t>
            </a:r>
            <a:endParaRPr lang="de-DE" sz="1600" b="1" i="0" u="none" strike="noStrike" kern="1200" cap="none" spc="0" normalizeH="0" baseline="0" noProof="0">
              <a:ln>
                <a:noFill/>
              </a:ln>
              <a:solidFill>
                <a:srgbClr val="7CCB62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kumimoji="0" lang="de-DE" sz="13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Betriebliche Belange gehen immer vor. Mobiles Arbeiten</a:t>
            </a:r>
            <a:r>
              <a:rPr lang="de-DE" sz="1300">
                <a:solidFill>
                  <a:srgbClr val="333333"/>
                </a:solidFill>
                <a:latin typeface="Arial"/>
                <a:cs typeface="Arial"/>
              </a:rPr>
              <a:t> ist </a:t>
            </a:r>
            <a:r>
              <a:rPr kumimoji="0" lang="de-DE" sz="13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so einzurichten, dass es mit einem reibungslosen Organisationsablauf in Einklang steht.</a:t>
            </a:r>
            <a:br>
              <a:rPr lang="de-DE" sz="13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de-DE" sz="130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cs typeface="Arial"/>
              </a:rPr>
              <a:t>Empfehlung: Meetings entweder rein digital bzw. rein physisch durchzuführen.</a:t>
            </a:r>
            <a:endParaRPr lang="de-DE" sz="130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2" name="Inhaltsplatzhalter 4">
            <a:extLst>
              <a:ext uri="{FF2B5EF4-FFF2-40B4-BE49-F238E27FC236}">
                <a16:creationId xmlns:a16="http://schemas.microsoft.com/office/drawing/2014/main" id="{C78BB973-3E79-423A-95CB-0F25FAFF57C6}"/>
              </a:ext>
            </a:extLst>
          </p:cNvPr>
          <p:cNvSpPr txBox="1">
            <a:spLocks/>
          </p:cNvSpPr>
          <p:nvPr/>
        </p:nvSpPr>
        <p:spPr>
          <a:xfrm>
            <a:off x="7297017" y="2750587"/>
            <a:ext cx="4368800" cy="8615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/>
                <a:cs typeface="Arial"/>
              </a:rPr>
              <a:t>Absprachen im Organisationsbereich</a:t>
            </a:r>
            <a:endParaRPr lang="de-DE" sz="1600" b="1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333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Führungskräfte stellen durch Absprachen im Organisationsbereich sicher, dass sowohl die eigene als auch weitere Einheiten unbeeinträchtigt arbeiten können.</a:t>
            </a:r>
          </a:p>
        </p:txBody>
      </p:sp>
      <p:sp>
        <p:nvSpPr>
          <p:cNvPr id="43" name="Inhaltsplatzhalter 4">
            <a:extLst>
              <a:ext uri="{FF2B5EF4-FFF2-40B4-BE49-F238E27FC236}">
                <a16:creationId xmlns:a16="http://schemas.microsoft.com/office/drawing/2014/main" id="{2527F1B2-7E78-4FB2-A690-7864334F5F8E}"/>
              </a:ext>
            </a:extLst>
          </p:cNvPr>
          <p:cNvSpPr txBox="1">
            <a:spLocks/>
          </p:cNvSpPr>
          <p:nvPr/>
        </p:nvSpPr>
        <p:spPr>
          <a:xfrm>
            <a:off x="7297017" y="1558886"/>
            <a:ext cx="4368800" cy="8615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/>
                <a:cs typeface="Arial"/>
              </a:rPr>
              <a:t>Einzelentscheidung der Führungskraft</a:t>
            </a:r>
            <a:endParaRPr lang="de-DE" sz="1600" b="1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333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Unter Beachtung der betrieblichen Belange und des Funktionierens der Organisation entscheidet die Führungskraft über Abwesenheiten zum mobilen Arbeiten.</a:t>
            </a:r>
          </a:p>
        </p:txBody>
      </p:sp>
      <p:sp>
        <p:nvSpPr>
          <p:cNvPr id="28" name="Foliennummernplatzhalter 2">
            <a:extLst>
              <a:ext uri="{FF2B5EF4-FFF2-40B4-BE49-F238E27FC236}">
                <a16:creationId xmlns:a16="http://schemas.microsoft.com/office/drawing/2014/main" id="{E9134816-DBB6-4A23-9FBE-4E345B4AE919}"/>
              </a:ext>
            </a:extLst>
          </p:cNvPr>
          <p:cNvSpPr txBox="1">
            <a:spLocks/>
          </p:cNvSpPr>
          <p:nvPr/>
        </p:nvSpPr>
        <p:spPr>
          <a:xfrm>
            <a:off x="103534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r" defTabSz="914355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17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algn="l" defTabSz="91435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57957C-F0F3-7842-B0E2-B762F92D6487}" type="slidenum">
              <a:rPr lang="de-DE" smtClean="0">
                <a:solidFill>
                  <a:srgbClr val="285172"/>
                </a:solidFill>
                <a:latin typeface="Arial" panose="020B0604020202020204"/>
              </a:rPr>
              <a:pPr/>
              <a:t>11</a:t>
            </a:fld>
            <a:r>
              <a:rPr lang="de-DE">
                <a:solidFill>
                  <a:srgbClr val="285172"/>
                </a:solidFill>
                <a:latin typeface="Arial" panose="020B0604020202020204"/>
              </a:rPr>
              <a:t>  </a:t>
            </a:r>
            <a:r>
              <a:rPr lang="de-DE" b="0">
                <a:solidFill>
                  <a:srgbClr val="575757"/>
                </a:solidFill>
                <a:latin typeface="Arial" panose="020B0604020202020204"/>
              </a:rPr>
              <a:t>|</a:t>
            </a:r>
            <a:endParaRPr lang="de-DE" sz="900" b="0">
              <a:solidFill>
                <a:srgbClr val="575757"/>
              </a:solidFill>
              <a:latin typeface="Arial" panose="020B0604020202020204"/>
            </a:endParaRP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2C41C2CF-DBD0-4AD7-B784-208C9C479C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7957C-F0F3-7842-B0E2-B762F92D6487}" type="slidenum">
              <a:rPr lang="de-DE" smtClean="0"/>
              <a:pPr/>
              <a:t>11</a:t>
            </a:fld>
            <a:r>
              <a:rPr lang="de-DE"/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45" name="Fußzeilenplatzhalter 3">
            <a:extLst>
              <a:ext uri="{FF2B5EF4-FFF2-40B4-BE49-F238E27FC236}">
                <a16:creationId xmlns:a16="http://schemas.microsoft.com/office/drawing/2014/main" id="{13CA829A-E1DE-4A57-802F-E2ACBB36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9897" y="6356349"/>
            <a:ext cx="2743200" cy="305989"/>
          </a:xfrm>
        </p:spPr>
        <p:txBody>
          <a:bodyPr/>
          <a:lstStyle/>
          <a:p>
            <a:r>
              <a:rPr lang="de-DE">
                <a:cs typeface="Arial"/>
              </a:rPr>
              <a:t>Bündnis 2025: Flexibilität und Vertrauen </a:t>
            </a:r>
            <a:endParaRPr lang="de-DE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882324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4264E-C972-4021-8B30-CF4E44625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Fragen und Antworten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DF0A35-737B-4A3D-94F9-62843A8E2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57957C-F0F3-7842-B0E2-B762F92D6487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srgbClr val="28517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28517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 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|</a:t>
            </a:r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776C64-D927-43ED-A1D7-027676BE4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Bündnis 2025: Flexibilität und Vertrauen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39F2DB1-088C-40C6-BFCE-564CD4D88C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20" b="89906" l="10000" r="90000">
                        <a14:foregroundMark x1="44667" y1="31690" x2="44667" y2="31690"/>
                        <a14:foregroundMark x1="38778" y1="33099" x2="45222" y2="32629"/>
                        <a14:foregroundMark x1="45222" y1="32629" x2="42000" y2="48357"/>
                        <a14:foregroundMark x1="41222" y1="57746" x2="41222" y2="57746"/>
                        <a14:foregroundMark x1="63111" y1="38498" x2="63444" y2="46948"/>
                        <a14:foregroundMark x1="62444" y1="55634" x2="63556" y2="53521"/>
                        <a14:foregroundMark x1="40778" y1="10329" x2="41000" y2="10094"/>
                        <a14:foregroundMark x1="41333" y1="10563" x2="43064" y2="9681"/>
                        <a14:foregroundMark x1="42889" y1="10798" x2="43000" y2="10329"/>
                        <a14:foregroundMark x1="44778" y1="10563" x2="44556" y2="10329"/>
                        <a14:foregroundMark x1="42778" y1="10563" x2="42889" y2="10329"/>
                        <a14:backgroundMark x1="44450" y1="9155" x2="45333" y2="9155"/>
                        <a14:backgroundMark x1="43222" y1="9155" x2="44282" y2="9155"/>
                        <a14:backgroundMark x1="42889" y1="9390" x2="42889" y2="9390"/>
                      </a14:backgroundRemoval>
                    </a14:imgEffect>
                  </a14:imgLayer>
                </a14:imgProps>
              </a:ext>
            </a:extLst>
          </a:blip>
          <a:srcRect l="15334" r="15079" b="7076"/>
          <a:stretch/>
        </p:blipFill>
        <p:spPr>
          <a:xfrm>
            <a:off x="2857500" y="1498146"/>
            <a:ext cx="6477000" cy="409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98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CE84F87F-EB49-4E94-BFAA-523402F76A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4AC939A-A6E7-44D7-B8DD-6EA76BF7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957C-F0F3-7842-B0E2-B762F92D6487}" type="slidenum">
              <a:rPr lang="de-DE" smtClean="0"/>
              <a:pPr/>
              <a:t>13</a:t>
            </a:fld>
            <a:r>
              <a:rPr lang="de-DE"/>
              <a:t>  </a:t>
            </a:r>
            <a:r>
              <a:rPr lang="de-DE" b="0"/>
              <a:t>|</a:t>
            </a:r>
            <a:endParaRPr lang="de-DE" sz="900" b="0"/>
          </a:p>
        </p:txBody>
      </p:sp>
    </p:spTree>
    <p:extLst>
      <p:ext uri="{BB962C8B-B14F-4D97-AF65-F5344CB8AC3E}">
        <p14:creationId xmlns:p14="http://schemas.microsoft.com/office/powerpoint/2010/main" val="419041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74DE6-2BCE-B1D6-72E9-6AA89ADD2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spc="-50" dirty="0">
                <a:solidFill>
                  <a:srgbClr val="000000"/>
                </a:solidFill>
                <a:latin typeface="Arial" panose="02020603050405020304" pitchFamily="2"/>
              </a:rPr>
              <a:t>Die Geschicht</a:t>
            </a:r>
            <a:r>
              <a:rPr lang="de-DE" spc="-50" dirty="0">
                <a:solidFill>
                  <a:srgbClr val="000000"/>
                </a:solidFill>
                <a:latin typeface="Arial" panose="02020603050405020304" pitchFamily="2"/>
              </a:rPr>
              <a:t>e Bündnis für Arbeit bei TRUMPF </a:t>
            </a:r>
            <a:br>
              <a:rPr lang="de-DE" sz="2800" b="1" spc="-50" dirty="0">
                <a:solidFill>
                  <a:srgbClr val="000000"/>
                </a:solidFill>
                <a:latin typeface="Arial" panose="02020603050405020304" pitchFamily="2"/>
              </a:rPr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FF44BE7-B819-7AE0-7774-7427E13D17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1FAD4C-1B3F-379C-CFE1-0BCF0921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Bündnis für Flexibilität und Vertrauen 2025</a:t>
            </a:r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F3F64E0A-644C-6D1C-45D6-5A0703CEEC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384165"/>
              </p:ext>
            </p:extLst>
          </p:nvPr>
        </p:nvGraphicFramePr>
        <p:xfrm>
          <a:off x="515937" y="719667"/>
          <a:ext cx="11376026" cy="5319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278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F0B93-5BA1-4004-81E9-836230A27D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Agenda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1C14E94-4B6B-48EF-8369-D057740863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3</a:t>
            </a:fld>
            <a:r>
              <a:rPr lang="de-DE"/>
              <a:t>  |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2781F2-55A8-4AF5-9F76-7787BF45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cs typeface="Arial"/>
              </a:rPr>
              <a:t>Bündnis 2025: Flexibilität und Vertrauen </a:t>
            </a:r>
            <a:endParaRPr lang="de-DE">
              <a:ea typeface="+mn-lt"/>
              <a:cs typeface="+mn-lt"/>
            </a:endParaRP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0B81C9E1-EA78-4CFB-A47C-91A36F9889D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893972" y="1130517"/>
            <a:ext cx="4318798" cy="3833469"/>
            <a:chOff x="3931143" y="1427883"/>
            <a:chExt cx="4318798" cy="3833469"/>
          </a:xfrm>
        </p:grpSpPr>
        <p:grpSp>
          <p:nvGrpSpPr>
            <p:cNvPr id="37" name="MIO_AGENDA_ELEMENT_DECORATOR_1">
              <a:extLst>
                <a:ext uri="{FF2B5EF4-FFF2-40B4-BE49-F238E27FC236}">
                  <a16:creationId xmlns:a16="http://schemas.microsoft.com/office/drawing/2014/main" id="{60AB7A14-E50A-4724-AE4E-C61F2013B80D}"/>
                </a:ext>
              </a:extLst>
            </p:cNvPr>
            <p:cNvGrpSpPr>
              <a:grpSpLocks/>
            </p:cNvGrpSpPr>
            <p:nvPr>
              <p:custDataLst>
                <p:tags r:id="rId3"/>
              </p:custDataLst>
            </p:nvPr>
          </p:nvGrpSpPr>
          <p:grpSpPr>
            <a:xfrm>
              <a:off x="4622063" y="1494586"/>
              <a:ext cx="3600000" cy="578551"/>
              <a:chOff x="4622063" y="2633254"/>
              <a:chExt cx="3600000" cy="859137"/>
            </a:xfrm>
          </p:grpSpPr>
          <p:cxnSp>
            <p:nvCxnSpPr>
              <p:cNvPr id="38" name="Gerader Verbinder 37">
                <a:extLst>
                  <a:ext uri="{FF2B5EF4-FFF2-40B4-BE49-F238E27FC236}">
                    <a16:creationId xmlns:a16="http://schemas.microsoft.com/office/drawing/2014/main" id="{A51B7B3C-DD49-4E55-BDEA-DF88427252CC}"/>
                  </a:ext>
                </a:extLst>
              </p:cNvPr>
              <p:cNvCxnSpPr>
                <a:cxnSpLocks/>
              </p:cNvCxnSpPr>
              <p:nvPr>
                <p:custDataLst>
                  <p:tags r:id="rId27"/>
                </p:custDataLst>
              </p:nvPr>
            </p:nvCxnSpPr>
            <p:spPr>
              <a:xfrm>
                <a:off x="4622063" y="2633254"/>
                <a:ext cx="3600000" cy="18000"/>
              </a:xfrm>
              <a:prstGeom prst="line">
                <a:avLst/>
              </a:prstGeom>
              <a:ln w="190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r Verbinder 38">
                <a:extLst>
                  <a:ext uri="{FF2B5EF4-FFF2-40B4-BE49-F238E27FC236}">
                    <a16:creationId xmlns:a16="http://schemas.microsoft.com/office/drawing/2014/main" id="{DDFADA35-51E3-4781-A8B8-1ECC55143219}"/>
                  </a:ext>
                </a:extLst>
              </p:cNvPr>
              <p:cNvCxnSpPr>
                <a:cxnSpLocks/>
              </p:cNvCxnSpPr>
              <p:nvPr>
                <p:custDataLst>
                  <p:tags r:id="rId28"/>
                </p:custDataLst>
              </p:nvPr>
            </p:nvCxnSpPr>
            <p:spPr>
              <a:xfrm>
                <a:off x="4622063" y="3474391"/>
                <a:ext cx="3600000" cy="1800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83C87008-95CD-404C-949A-08DE09629DED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>
              <a:off x="4622063" y="5249850"/>
              <a:ext cx="3600000" cy="11502"/>
            </a:xfrm>
            <a:prstGeom prst="line">
              <a:avLst/>
            </a:prstGeom>
            <a:ln w="1905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MIO_AGENDA_ELEMENT_DECORATOR_5">
              <a:extLst>
                <a:ext uri="{FF2B5EF4-FFF2-40B4-BE49-F238E27FC236}">
                  <a16:creationId xmlns:a16="http://schemas.microsoft.com/office/drawing/2014/main" id="{A3118D28-1B9A-4653-B84D-0E9312D3B07D}"/>
                </a:ext>
              </a:extLst>
            </p:cNvPr>
            <p:cNvGrpSpPr>
              <a:grpSpLocks/>
            </p:cNvGrpSpPr>
            <p:nvPr>
              <p:custDataLst>
                <p:tags r:id="rId5"/>
              </p:custDataLst>
            </p:nvPr>
          </p:nvGrpSpPr>
          <p:grpSpPr>
            <a:xfrm>
              <a:off x="4622063" y="4498797"/>
              <a:ext cx="3600000" cy="578551"/>
              <a:chOff x="4622063" y="1494586"/>
              <a:chExt cx="3600000" cy="905392"/>
            </a:xfrm>
          </p:grpSpPr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5CD8DC70-4111-4E8E-AAFE-95739B3CFB2E}"/>
                  </a:ext>
                </a:extLst>
              </p:cNvPr>
              <p:cNvCxnSpPr>
                <a:cxnSpLocks/>
              </p:cNvCxnSpPr>
              <p:nvPr>
                <p:custDataLst>
                  <p:tags r:id="rId25"/>
                </p:custDataLst>
              </p:nvPr>
            </p:nvCxnSpPr>
            <p:spPr>
              <a:xfrm>
                <a:off x="4622063" y="2381978"/>
                <a:ext cx="3600000" cy="1800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8C6F273B-AECD-459B-8355-FA0A38E85E46}"/>
                  </a:ext>
                </a:extLst>
              </p:cNvPr>
              <p:cNvCxnSpPr>
                <a:cxnSpLocks/>
              </p:cNvCxnSpPr>
              <p:nvPr>
                <p:custDataLst>
                  <p:tags r:id="rId26"/>
                </p:custDataLst>
              </p:nvPr>
            </p:nvCxnSpPr>
            <p:spPr>
              <a:xfrm>
                <a:off x="4622063" y="1494586"/>
                <a:ext cx="3600000" cy="18000"/>
              </a:xfrm>
              <a:prstGeom prst="line">
                <a:avLst/>
              </a:prstGeom>
              <a:ln w="190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MIO_AGENDA_ELEMENT_DECORATOR_4">
              <a:extLst>
                <a:ext uri="{FF2B5EF4-FFF2-40B4-BE49-F238E27FC236}">
                  <a16:creationId xmlns:a16="http://schemas.microsoft.com/office/drawing/2014/main" id="{06B3FA3C-121E-4FDF-9C53-E1AFFF2A113D}"/>
                </a:ext>
              </a:extLst>
            </p:cNvPr>
            <p:cNvGrpSpPr>
              <a:grpSpLocks/>
            </p:cNvGrpSpPr>
            <p:nvPr>
              <p:custDataLst>
                <p:tags r:id="rId6"/>
              </p:custDataLst>
            </p:nvPr>
          </p:nvGrpSpPr>
          <p:grpSpPr>
            <a:xfrm>
              <a:off x="4622063" y="3747745"/>
              <a:ext cx="3600000" cy="578551"/>
              <a:chOff x="4622063" y="1494586"/>
              <a:chExt cx="3600000" cy="905392"/>
            </a:xfrm>
          </p:grpSpPr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39A1C3B8-9DEA-4067-8E14-DDF96EA17E13}"/>
                  </a:ext>
                </a:extLst>
              </p:cNvPr>
              <p:cNvCxnSpPr>
                <a:cxnSpLocks/>
              </p:cNvCxnSpPr>
              <p:nvPr>
                <p:custDataLst>
                  <p:tags r:id="rId23"/>
                </p:custDataLst>
              </p:nvPr>
            </p:nvCxnSpPr>
            <p:spPr>
              <a:xfrm>
                <a:off x="4622063" y="2381978"/>
                <a:ext cx="3600000" cy="1800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79867CB9-7185-41C0-9C13-94078BE34C9F}"/>
                  </a:ext>
                </a:extLst>
              </p:cNvPr>
              <p:cNvCxnSpPr>
                <a:cxnSpLocks/>
              </p:cNvCxnSpPr>
              <p:nvPr>
                <p:custDataLst>
                  <p:tags r:id="rId24"/>
                </p:custDataLst>
              </p:nvPr>
            </p:nvCxnSpPr>
            <p:spPr>
              <a:xfrm>
                <a:off x="4622063" y="1494586"/>
                <a:ext cx="3600000" cy="18000"/>
              </a:xfrm>
              <a:prstGeom prst="line">
                <a:avLst/>
              </a:prstGeom>
              <a:ln w="190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MIO_AGENDA_ELEMENT_DECORATOR_3">
              <a:extLst>
                <a:ext uri="{FF2B5EF4-FFF2-40B4-BE49-F238E27FC236}">
                  <a16:creationId xmlns:a16="http://schemas.microsoft.com/office/drawing/2014/main" id="{F1E73C34-255A-46A4-9CA7-D934A114C640}"/>
                </a:ext>
              </a:extLst>
            </p:cNvPr>
            <p:cNvGrpSpPr>
              <a:grpSpLocks/>
            </p:cNvGrpSpPr>
            <p:nvPr>
              <p:custDataLst>
                <p:tags r:id="rId7"/>
              </p:custDataLst>
            </p:nvPr>
          </p:nvGrpSpPr>
          <p:grpSpPr>
            <a:xfrm>
              <a:off x="4622063" y="2996692"/>
              <a:ext cx="3600000" cy="578551"/>
              <a:chOff x="4622063" y="1494586"/>
              <a:chExt cx="3600000" cy="905392"/>
            </a:xfrm>
          </p:grpSpPr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25FEB447-91E5-4305-839F-08B5911AF662}"/>
                  </a:ext>
                </a:extLst>
              </p:cNvPr>
              <p:cNvCxnSpPr>
                <a:cxnSpLocks/>
              </p:cNvCxnSpPr>
              <p:nvPr>
                <p:custDataLst>
                  <p:tags r:id="rId21"/>
                </p:custDataLst>
              </p:nvPr>
            </p:nvCxnSpPr>
            <p:spPr>
              <a:xfrm>
                <a:off x="4622063" y="2381978"/>
                <a:ext cx="3600000" cy="1800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299EA5C4-DD12-47EC-8633-B3A0FE4578C3}"/>
                  </a:ext>
                </a:extLst>
              </p:cNvPr>
              <p:cNvCxnSpPr>
                <a:cxnSpLocks/>
              </p:cNvCxnSpPr>
              <p:nvPr>
                <p:custDataLst>
                  <p:tags r:id="rId22"/>
                </p:custDataLst>
              </p:nvPr>
            </p:nvCxnSpPr>
            <p:spPr>
              <a:xfrm>
                <a:off x="4622063" y="1494586"/>
                <a:ext cx="3600000" cy="18000"/>
              </a:xfrm>
              <a:prstGeom prst="line">
                <a:avLst/>
              </a:prstGeom>
              <a:ln w="190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MIO_AGENDA_ELEMENT_DECORATOR_2">
              <a:extLst>
                <a:ext uri="{FF2B5EF4-FFF2-40B4-BE49-F238E27FC236}">
                  <a16:creationId xmlns:a16="http://schemas.microsoft.com/office/drawing/2014/main" id="{32C57474-7702-43A4-B454-059AC8B7CF37}"/>
                </a:ext>
              </a:extLst>
            </p:cNvPr>
            <p:cNvGrpSpPr>
              <a:grpSpLocks/>
            </p:cNvGrpSpPr>
            <p:nvPr>
              <p:custDataLst>
                <p:tags r:id="rId8"/>
              </p:custDataLst>
            </p:nvPr>
          </p:nvGrpSpPr>
          <p:grpSpPr>
            <a:xfrm>
              <a:off x="4622063" y="2245639"/>
              <a:ext cx="3600000" cy="578551"/>
              <a:chOff x="4622063" y="1494586"/>
              <a:chExt cx="3600000" cy="905392"/>
            </a:xfrm>
          </p:grpSpPr>
          <p:cxnSp>
            <p:nvCxnSpPr>
              <p:cNvPr id="13" name="Gerader Verbinder 12">
                <a:extLst>
                  <a:ext uri="{FF2B5EF4-FFF2-40B4-BE49-F238E27FC236}">
                    <a16:creationId xmlns:a16="http://schemas.microsoft.com/office/drawing/2014/main" id="{644F042F-8EF2-4FE7-A99A-7986EAF4FD3F}"/>
                  </a:ext>
                </a:extLst>
              </p:cNvPr>
              <p:cNvCxnSpPr>
                <a:cxnSpLocks/>
              </p:cNvCxnSpPr>
              <p:nvPr>
                <p:custDataLst>
                  <p:tags r:id="rId19"/>
                </p:custDataLst>
              </p:nvPr>
            </p:nvCxnSpPr>
            <p:spPr>
              <a:xfrm>
                <a:off x="4622063" y="2381978"/>
                <a:ext cx="3600000" cy="1800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r Verbinder 13">
                <a:extLst>
                  <a:ext uri="{FF2B5EF4-FFF2-40B4-BE49-F238E27FC236}">
                    <a16:creationId xmlns:a16="http://schemas.microsoft.com/office/drawing/2014/main" id="{D50549CF-4B18-4010-A8FC-2E044FFC28DD}"/>
                  </a:ext>
                </a:extLst>
              </p:cNvPr>
              <p:cNvCxnSpPr>
                <a:cxnSpLocks/>
              </p:cNvCxnSpPr>
              <p:nvPr>
                <p:custDataLst>
                  <p:tags r:id="rId20"/>
                </p:custDataLst>
              </p:nvPr>
            </p:nvCxnSpPr>
            <p:spPr>
              <a:xfrm>
                <a:off x="4622063" y="1494586"/>
                <a:ext cx="3600000" cy="18000"/>
              </a:xfrm>
              <a:prstGeom prst="line">
                <a:avLst/>
              </a:prstGeom>
              <a:ln w="190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MIO_AGENDA_ELEMENT_TITEL_2">
              <a:hlinkClick r:id="rId31" action="ppaction://hlinksldjump"/>
              <a:extLst>
                <a:ext uri="{FF2B5EF4-FFF2-40B4-BE49-F238E27FC236}">
                  <a16:creationId xmlns:a16="http://schemas.microsoft.com/office/drawing/2014/main" id="{9FD063EB-454F-4EBB-8CAC-680F10C0256C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4622063" y="1427883"/>
              <a:ext cx="3600000" cy="567049"/>
            </a:xfrm>
            <a:prstGeom prst="rect">
              <a:avLst/>
            </a:prstGeom>
          </p:spPr>
          <p:txBody>
            <a:bodyPr vert="horz" lIns="0" tIns="216000" rIns="0" bIns="0" rtlCol="0" anchor="t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de-DE">
                  <a:solidFill>
                    <a:schemeClr val="tx1"/>
                  </a:solidFill>
                  <a:cs typeface="Arial" panose="020B0604020202020204" pitchFamily="34" charset="0"/>
                </a:rPr>
                <a:t>Zwei-Konten-Modell</a:t>
              </a:r>
            </a:p>
          </p:txBody>
        </p:sp>
        <p:sp>
          <p:nvSpPr>
            <p:cNvPr id="11" name="MIO_AGENDA_ELEMENT_ELEMENTNUMBER_2">
              <a:hlinkClick r:id="rId31" action="ppaction://hlinksldjump"/>
              <a:extLst>
                <a:ext uri="{FF2B5EF4-FFF2-40B4-BE49-F238E27FC236}">
                  <a16:creationId xmlns:a16="http://schemas.microsoft.com/office/drawing/2014/main" id="{FB3E97EF-B90A-434A-A422-67E5FBF5E63D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>
            <a:xfrm>
              <a:off x="3931143" y="2245639"/>
              <a:ext cx="455253" cy="578551"/>
            </a:xfrm>
            <a:prstGeom prst="rect">
              <a:avLst/>
            </a:prstGeom>
            <a:noFill/>
          </p:spPr>
          <p:txBody>
            <a:bodyPr vert="horz" wrap="none" lIns="0" tIns="126000" rIns="0" bIns="0" rtlCol="0" anchor="t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de-DE" sz="3200" b="1">
                  <a:solidFill>
                    <a:schemeClr val="tx2"/>
                  </a:solidFill>
                </a:rPr>
                <a:t>02</a:t>
              </a:r>
              <a:endParaRPr lang="de-DE" sz="3200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MIO_AGENDA_ELEMENT_TITEL_3">
              <a:hlinkClick r:id="rId32" action="ppaction://hlinksldjump"/>
              <a:extLst>
                <a:ext uri="{FF2B5EF4-FFF2-40B4-BE49-F238E27FC236}">
                  <a16:creationId xmlns:a16="http://schemas.microsoft.com/office/drawing/2014/main" id="{1531B7B9-C065-4DE5-B898-769EE19068E9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>
            <a:xfrm>
              <a:off x="4622063" y="2216107"/>
              <a:ext cx="3600000" cy="567049"/>
            </a:xfrm>
            <a:prstGeom prst="rect">
              <a:avLst/>
            </a:prstGeom>
          </p:spPr>
          <p:txBody>
            <a:bodyPr vert="horz" lIns="0" tIns="216000" rIns="0" bIns="0" rtlCol="0" anchor="t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de-DE" dirty="0">
                  <a:solidFill>
                    <a:schemeClr val="tx1"/>
                  </a:solidFill>
                  <a:cs typeface="Arial" panose="020B0604020202020204" pitchFamily="34" charset="0"/>
                </a:rPr>
                <a:t>Arbeitszeitregelung</a:t>
              </a:r>
            </a:p>
          </p:txBody>
        </p:sp>
        <p:sp>
          <p:nvSpPr>
            <p:cNvPr id="16" name="MIO_AGENDA_ELEMENT_ELEMENTNUMBER_3">
              <a:hlinkClick r:id="rId32" action="ppaction://hlinksldjump"/>
              <a:extLst>
                <a:ext uri="{FF2B5EF4-FFF2-40B4-BE49-F238E27FC236}">
                  <a16:creationId xmlns:a16="http://schemas.microsoft.com/office/drawing/2014/main" id="{B8468BA2-E855-4C7C-92E9-DFD9A56D80C4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>
            <a:xfrm>
              <a:off x="3931143" y="2996692"/>
              <a:ext cx="455253" cy="578551"/>
            </a:xfrm>
            <a:prstGeom prst="rect">
              <a:avLst/>
            </a:prstGeom>
            <a:noFill/>
          </p:spPr>
          <p:txBody>
            <a:bodyPr vert="horz" wrap="none" lIns="0" tIns="126000" rIns="0" bIns="0" rtlCol="0" anchor="t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de-DE" sz="3200" b="1">
                  <a:solidFill>
                    <a:schemeClr val="tx2"/>
                  </a:solidFill>
                </a:rPr>
                <a:t>03</a:t>
              </a:r>
            </a:p>
          </p:txBody>
        </p:sp>
        <p:sp>
          <p:nvSpPr>
            <p:cNvPr id="20" name="MIO_AGENDA_ELEMENT_TITEL_4">
              <a:hlinkClick r:id="rId33" action="ppaction://hlinksldjump"/>
              <a:extLst>
                <a:ext uri="{FF2B5EF4-FFF2-40B4-BE49-F238E27FC236}">
                  <a16:creationId xmlns:a16="http://schemas.microsoft.com/office/drawing/2014/main" id="{A3A69298-5DF3-4941-8C14-6503AFC67A4E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>
            <a:xfrm>
              <a:off x="4612771" y="4473912"/>
              <a:ext cx="3600000" cy="567049"/>
            </a:xfrm>
            <a:prstGeom prst="rect">
              <a:avLst/>
            </a:prstGeom>
          </p:spPr>
          <p:txBody>
            <a:bodyPr vert="horz" lIns="0" tIns="216000" rIns="0" bIns="0" rtlCol="0" anchor="t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de-DE" dirty="0">
                  <a:solidFill>
                    <a:schemeClr val="tx1"/>
                  </a:solidFill>
                  <a:cs typeface="Arial" panose="020B0604020202020204" pitchFamily="34" charset="0"/>
                </a:rPr>
                <a:t>Mobiles Arbeiten</a:t>
              </a:r>
            </a:p>
          </p:txBody>
        </p:sp>
        <p:sp>
          <p:nvSpPr>
            <p:cNvPr id="21" name="MIO_AGENDA_ELEMENT_ELEMENTNUMBER_4">
              <a:hlinkClick r:id="rId33" action="ppaction://hlinksldjump"/>
              <a:extLst>
                <a:ext uri="{FF2B5EF4-FFF2-40B4-BE49-F238E27FC236}">
                  <a16:creationId xmlns:a16="http://schemas.microsoft.com/office/drawing/2014/main" id="{5C791869-C1C7-4D13-B52A-4073B0CD3C59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>
            <a:xfrm>
              <a:off x="3931143" y="3747745"/>
              <a:ext cx="455253" cy="578551"/>
            </a:xfrm>
            <a:prstGeom prst="rect">
              <a:avLst/>
            </a:prstGeom>
            <a:noFill/>
          </p:spPr>
          <p:txBody>
            <a:bodyPr vert="horz" wrap="none" lIns="0" tIns="126000" rIns="0" bIns="0" rtlCol="0" anchor="t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de-DE" sz="3200" b="1">
                  <a:solidFill>
                    <a:schemeClr val="tx2"/>
                  </a:solidFill>
                </a:rPr>
                <a:t>04</a:t>
              </a:r>
            </a:p>
          </p:txBody>
        </p:sp>
        <p:sp>
          <p:nvSpPr>
            <p:cNvPr id="25" name="MIO_AGENDA_ELEMENT_TITEL_5">
              <a:hlinkClick r:id="rId34" action="ppaction://hlinksldjump"/>
              <a:extLst>
                <a:ext uri="{FF2B5EF4-FFF2-40B4-BE49-F238E27FC236}">
                  <a16:creationId xmlns:a16="http://schemas.microsoft.com/office/drawing/2014/main" id="{87147F6D-484F-416B-A060-08EFFA11E525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>
            <a:xfrm>
              <a:off x="4649941" y="3699626"/>
              <a:ext cx="3600000" cy="567049"/>
            </a:xfrm>
            <a:prstGeom prst="rect">
              <a:avLst/>
            </a:prstGeom>
          </p:spPr>
          <p:txBody>
            <a:bodyPr vert="horz" lIns="0" tIns="216000" rIns="0" bIns="0" rtlCol="0" anchor="t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de-DE">
                  <a:solidFill>
                    <a:schemeClr val="tx1"/>
                  </a:solidFill>
                  <a:cs typeface="Arial" panose="020B0604020202020204" pitchFamily="34" charset="0"/>
                </a:rPr>
                <a:t>Qualifizierung</a:t>
              </a:r>
            </a:p>
          </p:txBody>
        </p:sp>
        <p:sp>
          <p:nvSpPr>
            <p:cNvPr id="26" name="MIO_AGENDA_ELEMENT_ELEMENTNUMBER_5">
              <a:hlinkClick r:id="rId34" action="ppaction://hlinksldjump"/>
              <a:extLst>
                <a:ext uri="{FF2B5EF4-FFF2-40B4-BE49-F238E27FC236}">
                  <a16:creationId xmlns:a16="http://schemas.microsoft.com/office/drawing/2014/main" id="{2FFE05FA-1F9E-40A5-B168-B24FA5D1CDFF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>
            <a:xfrm>
              <a:off x="3931143" y="4498797"/>
              <a:ext cx="455253" cy="578551"/>
            </a:xfrm>
            <a:prstGeom prst="rect">
              <a:avLst/>
            </a:prstGeom>
            <a:noFill/>
          </p:spPr>
          <p:txBody>
            <a:bodyPr vert="horz" wrap="none" lIns="0" tIns="126000" rIns="0" bIns="0" rtlCol="0" anchor="t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de-DE" sz="3200" b="1">
                  <a:solidFill>
                    <a:schemeClr val="tx2"/>
                  </a:solidFill>
                </a:rPr>
                <a:t>05</a:t>
              </a:r>
            </a:p>
          </p:txBody>
        </p:sp>
        <p:sp>
          <p:nvSpPr>
            <p:cNvPr id="30" name="MIO_AGENDA_ELEMENT_TITEL_6">
              <a:hlinkClick r:id="rId35" action="ppaction://hlinksldjump"/>
              <a:extLst>
                <a:ext uri="{FF2B5EF4-FFF2-40B4-BE49-F238E27FC236}">
                  <a16:creationId xmlns:a16="http://schemas.microsoft.com/office/drawing/2014/main" id="{78A6E5C3-40CA-4874-B7C8-9C95E41AE9D0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>
            <a:xfrm>
              <a:off x="4649941" y="3018539"/>
              <a:ext cx="3600000" cy="567049"/>
            </a:xfrm>
            <a:prstGeom prst="rect">
              <a:avLst/>
            </a:prstGeom>
          </p:spPr>
          <p:txBody>
            <a:bodyPr vert="horz" lIns="0" tIns="216000" rIns="0" bIns="0" rtlCol="0" anchor="t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de-DE" dirty="0">
                  <a:cs typeface="Arial" panose="020B0604020202020204" pitchFamily="34" charset="0"/>
                </a:rPr>
                <a:t>Auszeiten</a:t>
              </a:r>
              <a:endParaRPr lang="de-DE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MIO_AGENDA_ELEMENT_ELEMENTNUMBER_1">
              <a:extLst>
                <a:ext uri="{FF2B5EF4-FFF2-40B4-BE49-F238E27FC236}">
                  <a16:creationId xmlns:a16="http://schemas.microsoft.com/office/drawing/2014/main" id="{B4589C1A-1821-4400-B588-060DCE53F982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>
            <a:xfrm>
              <a:off x="3931143" y="1494586"/>
              <a:ext cx="455253" cy="578551"/>
            </a:xfrm>
            <a:prstGeom prst="rect">
              <a:avLst/>
            </a:prstGeom>
            <a:noFill/>
          </p:spPr>
          <p:txBody>
            <a:bodyPr vert="horz" wrap="none" lIns="0" tIns="126000" rIns="0" bIns="0" rtlCol="0" anchor="t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de-DE" sz="3200" b="1">
                  <a:solidFill>
                    <a:schemeClr val="tx2"/>
                  </a:solidFill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374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D968C1B-6915-4B01-82BF-C296044674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1" imgH="470" progId="TCLayout.ActiveDocument.1">
                  <p:embed/>
                </p:oleObj>
              </mc:Choice>
              <mc:Fallback>
                <p:oleObj name="think-cell Folie" r:id="rId4" imgW="471" imgH="47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FD968C1B-6915-4B01-82BF-C296044674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olded Corner 71">
            <a:extLst>
              <a:ext uri="{FF2B5EF4-FFF2-40B4-BE49-F238E27FC236}">
                <a16:creationId xmlns:a16="http://schemas.microsoft.com/office/drawing/2014/main" id="{25A912F3-A9A4-4AC8-8579-EA55A199D58D}"/>
              </a:ext>
            </a:extLst>
          </p:cNvPr>
          <p:cNvSpPr/>
          <p:nvPr/>
        </p:nvSpPr>
        <p:spPr bwMode="auto">
          <a:xfrm>
            <a:off x="518563" y="1784876"/>
            <a:ext cx="3211865" cy="4078780"/>
          </a:xfrm>
          <a:prstGeom prst="foldedCorner">
            <a:avLst>
              <a:gd name="adj" fmla="val 0"/>
            </a:avLst>
          </a:prstGeom>
          <a:solidFill>
            <a:srgbClr val="FFFFFF">
              <a:lumMod val="9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DE34B1-25E4-46ED-B255-1A9E3FDB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8362"/>
          </a:xfrm>
        </p:spPr>
        <p:txBody>
          <a:bodyPr vert="horz"/>
          <a:lstStyle/>
          <a:p>
            <a:r>
              <a:rPr lang="de-DE"/>
              <a:t>Charakteristik des Zwei-Konten-Modells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1846B5-339E-44E8-A48F-88E696144E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938" y="1483200"/>
            <a:ext cx="11160125" cy="4345200"/>
          </a:xfrm>
        </p:spPr>
        <p:txBody>
          <a:bodyPr/>
          <a:lstStyle/>
          <a:p>
            <a:r>
              <a:rPr lang="de-DE" sz="100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+mn-cs"/>
              </a:rPr>
              <a:t>Überzeit/ Mehrarbe</a:t>
            </a:r>
            <a:r>
              <a:rPr lang="de-DE"/>
              <a:t>it</a:t>
            </a:r>
          </a:p>
        </p:txBody>
      </p:sp>
      <p:sp>
        <p:nvSpPr>
          <p:cNvPr id="8" name="Zylinder 7">
            <a:extLst>
              <a:ext uri="{FF2B5EF4-FFF2-40B4-BE49-F238E27FC236}">
                <a16:creationId xmlns:a16="http://schemas.microsoft.com/office/drawing/2014/main" id="{1952DE7E-0354-48F4-8D55-29F41A3FD7B2}"/>
              </a:ext>
            </a:extLst>
          </p:cNvPr>
          <p:cNvSpPr/>
          <p:nvPr/>
        </p:nvSpPr>
        <p:spPr>
          <a:xfrm rot="5400000">
            <a:off x="4926969" y="2548221"/>
            <a:ext cx="469338" cy="1577948"/>
          </a:xfrm>
          <a:prstGeom prst="can">
            <a:avLst/>
          </a:prstGeom>
          <a:solidFill>
            <a:srgbClr val="248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50%</a:t>
            </a:r>
          </a:p>
        </p:txBody>
      </p:sp>
      <p:sp>
        <p:nvSpPr>
          <p:cNvPr id="9" name="Zylinder 8">
            <a:extLst>
              <a:ext uri="{FF2B5EF4-FFF2-40B4-BE49-F238E27FC236}">
                <a16:creationId xmlns:a16="http://schemas.microsoft.com/office/drawing/2014/main" id="{0723CB50-BFB8-485A-B3FA-B1522023AE65}"/>
              </a:ext>
            </a:extLst>
          </p:cNvPr>
          <p:cNvSpPr/>
          <p:nvPr/>
        </p:nvSpPr>
        <p:spPr>
          <a:xfrm rot="5400000">
            <a:off x="6657317" y="2548222"/>
            <a:ext cx="469338" cy="1577948"/>
          </a:xfrm>
          <a:prstGeom prst="can">
            <a:avLst/>
          </a:prstGeom>
          <a:solidFill>
            <a:srgbClr val="64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50%</a:t>
            </a:r>
          </a:p>
        </p:txBody>
      </p:sp>
      <p:sp>
        <p:nvSpPr>
          <p:cNvPr id="10" name="Zylinder 9">
            <a:extLst>
              <a:ext uri="{FF2B5EF4-FFF2-40B4-BE49-F238E27FC236}">
                <a16:creationId xmlns:a16="http://schemas.microsoft.com/office/drawing/2014/main" id="{72173244-8118-42ED-8D77-C782242B0F70}"/>
              </a:ext>
            </a:extLst>
          </p:cNvPr>
          <p:cNvSpPr/>
          <p:nvPr/>
        </p:nvSpPr>
        <p:spPr>
          <a:xfrm rot="5400000">
            <a:off x="4926969" y="3367130"/>
            <a:ext cx="469338" cy="1577948"/>
          </a:xfrm>
          <a:prstGeom prst="can">
            <a:avLst/>
          </a:prstGeom>
          <a:solidFill>
            <a:srgbClr val="248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50%</a:t>
            </a:r>
          </a:p>
        </p:txBody>
      </p:sp>
      <p:sp>
        <p:nvSpPr>
          <p:cNvPr id="11" name="Zylinder 10">
            <a:extLst>
              <a:ext uri="{FF2B5EF4-FFF2-40B4-BE49-F238E27FC236}">
                <a16:creationId xmlns:a16="http://schemas.microsoft.com/office/drawing/2014/main" id="{5AF48DE4-C5DF-4C42-BA18-B6585E803C2D}"/>
              </a:ext>
            </a:extLst>
          </p:cNvPr>
          <p:cNvSpPr/>
          <p:nvPr/>
        </p:nvSpPr>
        <p:spPr>
          <a:xfrm rot="5400000">
            <a:off x="6657317" y="3367131"/>
            <a:ext cx="469338" cy="1577948"/>
          </a:xfrm>
          <a:prstGeom prst="can">
            <a:avLst/>
          </a:prstGeom>
          <a:solidFill>
            <a:srgbClr val="64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50%</a:t>
            </a:r>
          </a:p>
        </p:txBody>
      </p:sp>
      <p:sp>
        <p:nvSpPr>
          <p:cNvPr id="16" name="Pfeil: nach links 15">
            <a:extLst>
              <a:ext uri="{FF2B5EF4-FFF2-40B4-BE49-F238E27FC236}">
                <a16:creationId xmlns:a16="http://schemas.microsoft.com/office/drawing/2014/main" id="{292E91D0-700A-4BF9-A962-900B9362272A}"/>
              </a:ext>
            </a:extLst>
          </p:cNvPr>
          <p:cNvSpPr/>
          <p:nvPr/>
        </p:nvSpPr>
        <p:spPr>
          <a:xfrm>
            <a:off x="3858557" y="3094991"/>
            <a:ext cx="347957" cy="469338"/>
          </a:xfrm>
          <a:prstGeom prst="leftArrow">
            <a:avLst/>
          </a:prstGeom>
          <a:solidFill>
            <a:srgbClr val="248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Pfeil: nach links 16">
            <a:extLst>
              <a:ext uri="{FF2B5EF4-FFF2-40B4-BE49-F238E27FC236}">
                <a16:creationId xmlns:a16="http://schemas.microsoft.com/office/drawing/2014/main" id="{7BAD514C-7A52-4BFC-90E3-09B4D3E9718A}"/>
              </a:ext>
            </a:extLst>
          </p:cNvPr>
          <p:cNvSpPr/>
          <p:nvPr/>
        </p:nvSpPr>
        <p:spPr>
          <a:xfrm>
            <a:off x="3867588" y="3921435"/>
            <a:ext cx="347957" cy="469338"/>
          </a:xfrm>
          <a:prstGeom prst="leftArrow">
            <a:avLst/>
          </a:prstGeom>
          <a:solidFill>
            <a:srgbClr val="248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Pfeil: nach links 17">
            <a:extLst>
              <a:ext uri="{FF2B5EF4-FFF2-40B4-BE49-F238E27FC236}">
                <a16:creationId xmlns:a16="http://schemas.microsoft.com/office/drawing/2014/main" id="{6FEF6B35-727F-45DD-A3ED-858FD63A1A73}"/>
              </a:ext>
            </a:extLst>
          </p:cNvPr>
          <p:cNvSpPr/>
          <p:nvPr/>
        </p:nvSpPr>
        <p:spPr>
          <a:xfrm rot="10800000">
            <a:off x="7819201" y="3102526"/>
            <a:ext cx="347957" cy="469338"/>
          </a:xfrm>
          <a:prstGeom prst="leftArrow">
            <a:avLst/>
          </a:prstGeom>
          <a:solidFill>
            <a:srgbClr val="64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Pfeil: nach links 18">
            <a:extLst>
              <a:ext uri="{FF2B5EF4-FFF2-40B4-BE49-F238E27FC236}">
                <a16:creationId xmlns:a16="http://schemas.microsoft.com/office/drawing/2014/main" id="{126AEB38-0954-48E7-A4F2-6EB8C1EF052B}"/>
              </a:ext>
            </a:extLst>
          </p:cNvPr>
          <p:cNvSpPr/>
          <p:nvPr/>
        </p:nvSpPr>
        <p:spPr>
          <a:xfrm rot="10800000">
            <a:off x="7819200" y="3921435"/>
            <a:ext cx="347957" cy="469338"/>
          </a:xfrm>
          <a:prstGeom prst="leftArrow">
            <a:avLst/>
          </a:prstGeom>
          <a:solidFill>
            <a:srgbClr val="64B1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3AD671A2-2E38-4668-872E-529B78C1F3FA}"/>
              </a:ext>
            </a:extLst>
          </p:cNvPr>
          <p:cNvSpPr/>
          <p:nvPr/>
        </p:nvSpPr>
        <p:spPr bwMode="auto">
          <a:xfrm>
            <a:off x="518563" y="1254541"/>
            <a:ext cx="3211865" cy="551403"/>
          </a:xfrm>
          <a:prstGeom prst="rect">
            <a:avLst/>
          </a:prstGeom>
          <a:solidFill>
            <a:srgbClr val="2486E9"/>
          </a:solidFill>
          <a:ln w="9525">
            <a:noFill/>
            <a:round/>
            <a:headEnd/>
            <a:tailEnd/>
          </a:ln>
        </p:spPr>
        <p:txBody>
          <a:bodyPr vert="horz" wrap="square" lIns="18288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Konjunkturkonto</a:t>
            </a:r>
          </a:p>
        </p:txBody>
      </p:sp>
      <p:grpSp>
        <p:nvGrpSpPr>
          <p:cNvPr id="22" name="Group 9">
            <a:extLst>
              <a:ext uri="{FF2B5EF4-FFF2-40B4-BE49-F238E27FC236}">
                <a16:creationId xmlns:a16="http://schemas.microsoft.com/office/drawing/2014/main" id="{98821583-115B-421B-AE39-06929A5ED0DF}"/>
              </a:ext>
            </a:extLst>
          </p:cNvPr>
          <p:cNvGrpSpPr/>
          <p:nvPr/>
        </p:nvGrpSpPr>
        <p:grpSpPr>
          <a:xfrm>
            <a:off x="714457" y="2059275"/>
            <a:ext cx="320644" cy="320282"/>
            <a:chOff x="576893" y="2112614"/>
            <a:chExt cx="320644" cy="320282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0268AA3C-8B4D-4726-B7F3-9F891D199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3" y="2213946"/>
              <a:ext cx="163217" cy="123046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2486E9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8094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D67D3049-57C9-458E-A0FA-FEF2F61F05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93" y="2112614"/>
              <a:ext cx="320644" cy="320282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8094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TextBox 39">
            <a:extLst>
              <a:ext uri="{FF2B5EF4-FFF2-40B4-BE49-F238E27FC236}">
                <a16:creationId xmlns:a16="http://schemas.microsoft.com/office/drawing/2014/main" id="{BFDF1F12-9979-42A1-A4CF-AB311DB2B5EA}"/>
              </a:ext>
            </a:extLst>
          </p:cNvPr>
          <p:cNvSpPr txBox="1"/>
          <p:nvPr/>
        </p:nvSpPr>
        <p:spPr>
          <a:xfrm flipH="1">
            <a:off x="1178492" y="1979767"/>
            <a:ext cx="2522379" cy="4792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Volumen – 100 h bis + 400 h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Abdeckung von Produktionsschwankungen</a:t>
            </a:r>
          </a:p>
        </p:txBody>
      </p:sp>
      <p:grpSp>
        <p:nvGrpSpPr>
          <p:cNvPr id="26" name="Group 10">
            <a:extLst>
              <a:ext uri="{FF2B5EF4-FFF2-40B4-BE49-F238E27FC236}">
                <a16:creationId xmlns:a16="http://schemas.microsoft.com/office/drawing/2014/main" id="{A49140FB-243B-47FA-B2B9-CB11FFF0D6C3}"/>
              </a:ext>
            </a:extLst>
          </p:cNvPr>
          <p:cNvGrpSpPr/>
          <p:nvPr/>
        </p:nvGrpSpPr>
        <p:grpSpPr>
          <a:xfrm>
            <a:off x="714457" y="2719245"/>
            <a:ext cx="320644" cy="320282"/>
            <a:chOff x="576893" y="2772584"/>
            <a:chExt cx="320644" cy="320282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BC1569A-9611-4CDC-96F6-908B109C0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3" y="2873916"/>
              <a:ext cx="163217" cy="123046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2486E9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8094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3F344EE3-8CA0-4BBE-9198-7F6B24B033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93" y="2772584"/>
              <a:ext cx="320644" cy="320282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8094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9" name="TextBox 44">
            <a:extLst>
              <a:ext uri="{FF2B5EF4-FFF2-40B4-BE49-F238E27FC236}">
                <a16:creationId xmlns:a16="http://schemas.microsoft.com/office/drawing/2014/main" id="{F28828A0-45B8-4E6B-AFB3-68E9A7030C81}"/>
              </a:ext>
            </a:extLst>
          </p:cNvPr>
          <p:cNvSpPr txBox="1"/>
          <p:nvPr/>
        </p:nvSpPr>
        <p:spPr>
          <a:xfrm flipH="1">
            <a:off x="1178492" y="2639737"/>
            <a:ext cx="2522379" cy="4792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Zuschlagsfreiheit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Auszahlung von Zuschlägen ab 351. Stunde</a:t>
            </a:r>
          </a:p>
        </p:txBody>
      </p:sp>
      <p:grpSp>
        <p:nvGrpSpPr>
          <p:cNvPr id="30" name="Group 11">
            <a:extLst>
              <a:ext uri="{FF2B5EF4-FFF2-40B4-BE49-F238E27FC236}">
                <a16:creationId xmlns:a16="http://schemas.microsoft.com/office/drawing/2014/main" id="{9EA3421F-FF4E-4657-B825-50FD75D22757}"/>
              </a:ext>
            </a:extLst>
          </p:cNvPr>
          <p:cNvGrpSpPr/>
          <p:nvPr/>
        </p:nvGrpSpPr>
        <p:grpSpPr>
          <a:xfrm>
            <a:off x="714457" y="3379215"/>
            <a:ext cx="320644" cy="320282"/>
            <a:chOff x="576893" y="3432554"/>
            <a:chExt cx="320644" cy="320282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4420E41F-68FF-4CA8-B239-488890CD3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3" y="3533886"/>
              <a:ext cx="163217" cy="123046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2486E9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8094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28CD0F8D-A30B-4C34-813F-DA1B8086CC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93" y="3432554"/>
              <a:ext cx="320644" cy="320282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8094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" name="TextBox 49">
            <a:extLst>
              <a:ext uri="{FF2B5EF4-FFF2-40B4-BE49-F238E27FC236}">
                <a16:creationId xmlns:a16="http://schemas.microsoft.com/office/drawing/2014/main" id="{E4C4E23E-13D9-4310-81FB-8EF7C08FDB7D}"/>
              </a:ext>
            </a:extLst>
          </p:cNvPr>
          <p:cNvSpPr txBox="1"/>
          <p:nvPr/>
        </p:nvSpPr>
        <p:spPr>
          <a:xfrm flipH="1">
            <a:off x="1178492" y="3184291"/>
            <a:ext cx="2522379" cy="7101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cs typeface="Arial"/>
              </a:rPr>
              <a:t>Langsamer Aufbau</a:t>
            </a:r>
          </a:p>
          <a:p>
            <a:pPr defTabSz="914400">
              <a:lnSpc>
                <a:spcPct val="150000"/>
              </a:lnSpc>
              <a:defRPr/>
            </a:pPr>
            <a:r>
              <a:rPr lang="de-DE" sz="100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400 h AG-Konto = 800 h Überzeit, davon 400 h in die Flexibilität</a:t>
            </a:r>
          </a:p>
        </p:txBody>
      </p:sp>
      <p:grpSp>
        <p:nvGrpSpPr>
          <p:cNvPr id="34" name="Group 12">
            <a:extLst>
              <a:ext uri="{FF2B5EF4-FFF2-40B4-BE49-F238E27FC236}">
                <a16:creationId xmlns:a16="http://schemas.microsoft.com/office/drawing/2014/main" id="{89B0DE42-E2DE-4DC6-B408-96DB8C4D39B9}"/>
              </a:ext>
            </a:extLst>
          </p:cNvPr>
          <p:cNvGrpSpPr/>
          <p:nvPr/>
        </p:nvGrpSpPr>
        <p:grpSpPr>
          <a:xfrm>
            <a:off x="714457" y="4039186"/>
            <a:ext cx="320644" cy="320282"/>
            <a:chOff x="576893" y="4092525"/>
            <a:chExt cx="320644" cy="320282"/>
          </a:xfrm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42E6C4FC-DB82-4D90-B095-43F12F9DE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3" y="4193857"/>
              <a:ext cx="163217" cy="123046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2486E9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8094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3DD8F72F-EFDD-4F8E-941C-83C9C2B4BA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93" y="4092525"/>
              <a:ext cx="320644" cy="320282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8094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7" name="TextBox 54">
            <a:extLst>
              <a:ext uri="{FF2B5EF4-FFF2-40B4-BE49-F238E27FC236}">
                <a16:creationId xmlns:a16="http://schemas.microsoft.com/office/drawing/2014/main" id="{9D09FC20-2AA3-4F6F-9328-AAD3CEC7CCC5}"/>
              </a:ext>
            </a:extLst>
          </p:cNvPr>
          <p:cNvSpPr txBox="1"/>
          <p:nvPr/>
        </p:nvSpPr>
        <p:spPr>
          <a:xfrm flipH="1">
            <a:off x="1178492" y="3959677"/>
            <a:ext cx="2522379" cy="4792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Auszahlung</a:t>
            </a: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8094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 400 Std. Auszahlung Stunden + Zuschlag</a:t>
            </a:r>
          </a:p>
        </p:txBody>
      </p:sp>
      <p:sp>
        <p:nvSpPr>
          <p:cNvPr id="41" name="Rectangle 1">
            <a:extLst>
              <a:ext uri="{FF2B5EF4-FFF2-40B4-BE49-F238E27FC236}">
                <a16:creationId xmlns:a16="http://schemas.microsoft.com/office/drawing/2014/main" id="{4B7D19B5-D875-44F6-940E-5E63C0750941}"/>
              </a:ext>
            </a:extLst>
          </p:cNvPr>
          <p:cNvSpPr/>
          <p:nvPr/>
        </p:nvSpPr>
        <p:spPr bwMode="auto">
          <a:xfrm>
            <a:off x="8351456" y="1254541"/>
            <a:ext cx="3211865" cy="551403"/>
          </a:xfrm>
          <a:prstGeom prst="rect">
            <a:avLst/>
          </a:prstGeom>
          <a:solidFill>
            <a:srgbClr val="64B14A"/>
          </a:solidFill>
          <a:ln w="9525">
            <a:noFill/>
            <a:round/>
            <a:headEnd/>
            <a:tailEnd/>
          </a:ln>
        </p:spPr>
        <p:txBody>
          <a:bodyPr vert="horz" wrap="square" lIns="18288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Mitarbeiterkonto</a:t>
            </a:r>
          </a:p>
        </p:txBody>
      </p:sp>
      <p:sp>
        <p:nvSpPr>
          <p:cNvPr id="42" name="Folded Corner 71">
            <a:extLst>
              <a:ext uri="{FF2B5EF4-FFF2-40B4-BE49-F238E27FC236}">
                <a16:creationId xmlns:a16="http://schemas.microsoft.com/office/drawing/2014/main" id="{5CB4E889-30CE-4FAD-A774-D7078DE768CE}"/>
              </a:ext>
            </a:extLst>
          </p:cNvPr>
          <p:cNvSpPr/>
          <p:nvPr/>
        </p:nvSpPr>
        <p:spPr bwMode="auto">
          <a:xfrm>
            <a:off x="8351456" y="1784876"/>
            <a:ext cx="3211865" cy="4078780"/>
          </a:xfrm>
          <a:prstGeom prst="foldedCorner">
            <a:avLst>
              <a:gd name="adj" fmla="val 0"/>
            </a:avLst>
          </a:prstGeom>
          <a:solidFill>
            <a:srgbClr val="FFFFFF">
              <a:lumMod val="95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3" name="Group 9">
            <a:extLst>
              <a:ext uri="{FF2B5EF4-FFF2-40B4-BE49-F238E27FC236}">
                <a16:creationId xmlns:a16="http://schemas.microsoft.com/office/drawing/2014/main" id="{097E9D8B-BAA0-470E-8043-A7C27D833FE5}"/>
              </a:ext>
            </a:extLst>
          </p:cNvPr>
          <p:cNvGrpSpPr/>
          <p:nvPr/>
        </p:nvGrpSpPr>
        <p:grpSpPr>
          <a:xfrm>
            <a:off x="8547350" y="2059275"/>
            <a:ext cx="320644" cy="320282"/>
            <a:chOff x="576893" y="2112614"/>
            <a:chExt cx="320644" cy="320282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82C5E7C2-4843-4224-904C-847BAFEF0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3" y="2213946"/>
              <a:ext cx="163217" cy="123046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2486E9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4E047C9F-BA07-4328-A6D3-3DBF103290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93" y="2112614"/>
              <a:ext cx="320644" cy="320282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" name="TextBox 39">
            <a:extLst>
              <a:ext uri="{FF2B5EF4-FFF2-40B4-BE49-F238E27FC236}">
                <a16:creationId xmlns:a16="http://schemas.microsoft.com/office/drawing/2014/main" id="{70C07CB6-FA0C-4A8A-BC76-F1F026134C30}"/>
              </a:ext>
            </a:extLst>
          </p:cNvPr>
          <p:cNvSpPr txBox="1"/>
          <p:nvPr/>
        </p:nvSpPr>
        <p:spPr>
          <a:xfrm flipH="1">
            <a:off x="9011385" y="1979767"/>
            <a:ext cx="2522379" cy="4792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</a:rPr>
              <a:t>Volumen – 50 h bis + 400 h</a:t>
            </a:r>
          </a:p>
          <a:p>
            <a:pPr defTabSz="914400">
              <a:lnSpc>
                <a:spcPct val="150000"/>
              </a:lnSpc>
              <a:defRPr/>
            </a:pPr>
            <a:r>
              <a:rPr lang="de-DE" sz="100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Gibt Flexibilität</a:t>
            </a:r>
          </a:p>
        </p:txBody>
      </p:sp>
      <p:grpSp>
        <p:nvGrpSpPr>
          <p:cNvPr id="47" name="Group 10">
            <a:extLst>
              <a:ext uri="{FF2B5EF4-FFF2-40B4-BE49-F238E27FC236}">
                <a16:creationId xmlns:a16="http://schemas.microsoft.com/office/drawing/2014/main" id="{C3FEE0D9-90EE-48AF-9D12-677B829FB9C6}"/>
              </a:ext>
            </a:extLst>
          </p:cNvPr>
          <p:cNvGrpSpPr/>
          <p:nvPr/>
        </p:nvGrpSpPr>
        <p:grpSpPr>
          <a:xfrm>
            <a:off x="8547350" y="2719245"/>
            <a:ext cx="320644" cy="320282"/>
            <a:chOff x="576893" y="2772584"/>
            <a:chExt cx="320644" cy="320282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9CC1F6B8-C0E2-4BDE-AD7E-DEEFA632F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3" y="2873916"/>
              <a:ext cx="163217" cy="123046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2486E9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A987451F-9136-47B3-B13B-46595B0C30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93" y="2772584"/>
              <a:ext cx="320644" cy="320282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0" name="TextBox 44">
            <a:extLst>
              <a:ext uri="{FF2B5EF4-FFF2-40B4-BE49-F238E27FC236}">
                <a16:creationId xmlns:a16="http://schemas.microsoft.com/office/drawing/2014/main" id="{EABEDBDC-E370-44F3-BC84-14942C7D33EA}"/>
              </a:ext>
            </a:extLst>
          </p:cNvPr>
          <p:cNvSpPr txBox="1"/>
          <p:nvPr/>
        </p:nvSpPr>
        <p:spPr>
          <a:xfrm flipH="1">
            <a:off x="9011385" y="2639738"/>
            <a:ext cx="2522379" cy="4792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Zuschlagsfreiheit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keinerlei Zuschläge</a:t>
            </a:r>
          </a:p>
        </p:txBody>
      </p:sp>
      <p:grpSp>
        <p:nvGrpSpPr>
          <p:cNvPr id="51" name="Group 11">
            <a:extLst>
              <a:ext uri="{FF2B5EF4-FFF2-40B4-BE49-F238E27FC236}">
                <a16:creationId xmlns:a16="http://schemas.microsoft.com/office/drawing/2014/main" id="{48222949-FA5D-4845-9C3C-6076BD74231C}"/>
              </a:ext>
            </a:extLst>
          </p:cNvPr>
          <p:cNvGrpSpPr/>
          <p:nvPr/>
        </p:nvGrpSpPr>
        <p:grpSpPr>
          <a:xfrm>
            <a:off x="8547350" y="3379215"/>
            <a:ext cx="320644" cy="320282"/>
            <a:chOff x="576893" y="3432554"/>
            <a:chExt cx="320644" cy="320282"/>
          </a:xfrm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EAF9A94C-8111-4416-A4E5-F617471A6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3" y="3533886"/>
              <a:ext cx="163217" cy="123046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2486E9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05FF029E-7362-41F6-A6F6-1480B170F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93" y="3432554"/>
              <a:ext cx="320644" cy="320282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4" name="TextBox 49">
            <a:extLst>
              <a:ext uri="{FF2B5EF4-FFF2-40B4-BE49-F238E27FC236}">
                <a16:creationId xmlns:a16="http://schemas.microsoft.com/office/drawing/2014/main" id="{70ABCB71-C578-45DF-AC0F-E6EE24B2EF7F}"/>
              </a:ext>
            </a:extLst>
          </p:cNvPr>
          <p:cNvSpPr txBox="1"/>
          <p:nvPr/>
        </p:nvSpPr>
        <p:spPr>
          <a:xfrm flipH="1">
            <a:off x="9021812" y="3173700"/>
            <a:ext cx="2522379" cy="7101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cs typeface="Arial"/>
              </a:rPr>
              <a:t>Langsamer Aufbau</a:t>
            </a:r>
          </a:p>
          <a:p>
            <a:pPr defTabSz="914400">
              <a:lnSpc>
                <a:spcPct val="150000"/>
              </a:lnSpc>
              <a:defRPr/>
            </a:pPr>
            <a:r>
              <a:rPr lang="de-DE" sz="100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400 h AN-Konto = 800 h Überzeit, davon 400 Stunden in die Sicherheit</a:t>
            </a:r>
          </a:p>
        </p:txBody>
      </p:sp>
      <p:grpSp>
        <p:nvGrpSpPr>
          <p:cNvPr id="55" name="Group 12">
            <a:extLst>
              <a:ext uri="{FF2B5EF4-FFF2-40B4-BE49-F238E27FC236}">
                <a16:creationId xmlns:a16="http://schemas.microsoft.com/office/drawing/2014/main" id="{7A9F8035-0550-436B-9FA7-5846E9DD963D}"/>
              </a:ext>
            </a:extLst>
          </p:cNvPr>
          <p:cNvGrpSpPr/>
          <p:nvPr/>
        </p:nvGrpSpPr>
        <p:grpSpPr>
          <a:xfrm>
            <a:off x="8547350" y="4039186"/>
            <a:ext cx="320644" cy="320282"/>
            <a:chOff x="576893" y="4092525"/>
            <a:chExt cx="320644" cy="320282"/>
          </a:xfrm>
        </p:grpSpPr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A386CA6D-F07F-4C86-BF03-C54E40470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3" y="4193857"/>
              <a:ext cx="163217" cy="123046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2486E9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92AC39D7-549C-486F-B46C-CC6EA31D6D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93" y="4092525"/>
              <a:ext cx="320644" cy="320282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8" name="Group 11">
            <a:extLst>
              <a:ext uri="{FF2B5EF4-FFF2-40B4-BE49-F238E27FC236}">
                <a16:creationId xmlns:a16="http://schemas.microsoft.com/office/drawing/2014/main" id="{EE348C7D-461F-4B08-92B6-FA76C966A543}"/>
              </a:ext>
            </a:extLst>
          </p:cNvPr>
          <p:cNvGrpSpPr/>
          <p:nvPr/>
        </p:nvGrpSpPr>
        <p:grpSpPr>
          <a:xfrm>
            <a:off x="714457" y="4698332"/>
            <a:ext cx="320644" cy="320282"/>
            <a:chOff x="576893" y="3432554"/>
            <a:chExt cx="320644" cy="320282"/>
          </a:xfrm>
        </p:grpSpPr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9B10660F-6962-43D2-8C4A-47029491F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3" y="3533886"/>
              <a:ext cx="163217" cy="123046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2486E9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8094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88BD3924-1BDF-4797-9A1F-23553C6691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93" y="3432554"/>
              <a:ext cx="320644" cy="320282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8094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1" name="TextBox 49">
            <a:extLst>
              <a:ext uri="{FF2B5EF4-FFF2-40B4-BE49-F238E27FC236}">
                <a16:creationId xmlns:a16="http://schemas.microsoft.com/office/drawing/2014/main" id="{CD4D23CB-A5BD-4B52-8E2F-31467D77ACD8}"/>
              </a:ext>
            </a:extLst>
          </p:cNvPr>
          <p:cNvSpPr txBox="1"/>
          <p:nvPr/>
        </p:nvSpPr>
        <p:spPr>
          <a:xfrm flipH="1">
            <a:off x="1178492" y="4618824"/>
            <a:ext cx="2522379" cy="4792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Entnahme / Abbau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objektive Gründe (Teilemangel etc.)</a:t>
            </a:r>
            <a:endParaRPr kumimoji="0" lang="de-DE" sz="1000" b="0" i="0" u="none" strike="noStrike" kern="1200" cap="none" spc="0" normalizeH="0" baseline="0" noProof="0">
              <a:ln>
                <a:noFill/>
              </a:ln>
              <a:solidFill>
                <a:srgbClr val="8094A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2" name="Group 12">
            <a:extLst>
              <a:ext uri="{FF2B5EF4-FFF2-40B4-BE49-F238E27FC236}">
                <a16:creationId xmlns:a16="http://schemas.microsoft.com/office/drawing/2014/main" id="{93EE31C0-4943-4CDC-86BB-C6845128D5E0}"/>
              </a:ext>
            </a:extLst>
          </p:cNvPr>
          <p:cNvGrpSpPr/>
          <p:nvPr/>
        </p:nvGrpSpPr>
        <p:grpSpPr>
          <a:xfrm>
            <a:off x="714457" y="5358303"/>
            <a:ext cx="320644" cy="320282"/>
            <a:chOff x="576893" y="4092525"/>
            <a:chExt cx="320644" cy="320282"/>
          </a:xfrm>
        </p:grpSpPr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F9F6099C-412E-4305-AAAC-2110FA3C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83" y="4193857"/>
              <a:ext cx="163217" cy="123046"/>
            </a:xfrm>
            <a:custGeom>
              <a:avLst/>
              <a:gdLst>
                <a:gd name="T0" fmla="*/ 1534 w 1806"/>
                <a:gd name="T1" fmla="*/ 0 h 1359"/>
                <a:gd name="T2" fmla="*/ 1806 w 1806"/>
                <a:gd name="T3" fmla="*/ 280 h 1359"/>
                <a:gd name="T4" fmla="*/ 693 w 1806"/>
                <a:gd name="T5" fmla="*/ 1359 h 1359"/>
                <a:gd name="T6" fmla="*/ 0 w 1806"/>
                <a:gd name="T7" fmla="*/ 668 h 1359"/>
                <a:gd name="T8" fmla="*/ 236 w 1806"/>
                <a:gd name="T9" fmla="*/ 432 h 1359"/>
                <a:gd name="T10" fmla="*/ 676 w 1806"/>
                <a:gd name="T11" fmla="*/ 873 h 1359"/>
                <a:gd name="T12" fmla="*/ 1534 w 1806"/>
                <a:gd name="T13" fmla="*/ 0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6" h="1359">
                  <a:moveTo>
                    <a:pt x="1534" y="0"/>
                  </a:moveTo>
                  <a:lnTo>
                    <a:pt x="1806" y="280"/>
                  </a:lnTo>
                  <a:lnTo>
                    <a:pt x="693" y="1359"/>
                  </a:lnTo>
                  <a:lnTo>
                    <a:pt x="0" y="668"/>
                  </a:lnTo>
                  <a:lnTo>
                    <a:pt x="236" y="432"/>
                  </a:lnTo>
                  <a:lnTo>
                    <a:pt x="676" y="873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2486E9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8094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4D8432D5-09F5-492D-A455-BA94B497D5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93" y="4092525"/>
              <a:ext cx="320644" cy="320282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8094A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5" name="TextBox 54">
            <a:extLst>
              <a:ext uri="{FF2B5EF4-FFF2-40B4-BE49-F238E27FC236}">
                <a16:creationId xmlns:a16="http://schemas.microsoft.com/office/drawing/2014/main" id="{123C0D47-9CC7-42EC-8370-51A5E5867C4F}"/>
              </a:ext>
            </a:extLst>
          </p:cNvPr>
          <p:cNvSpPr txBox="1"/>
          <p:nvPr/>
        </p:nvSpPr>
        <p:spPr>
          <a:xfrm flipH="1">
            <a:off x="1178492" y="5278762"/>
            <a:ext cx="2522379" cy="4793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Ergebnisverbesserung</a:t>
            </a:r>
          </a:p>
          <a:p>
            <a:pPr>
              <a:lnSpc>
                <a:spcPct val="150000"/>
              </a:lnSpc>
            </a:pPr>
            <a:r>
              <a:rPr lang="de-DE" sz="100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</a:rPr>
              <a:t>weiterhin möglich </a:t>
            </a:r>
            <a:r>
              <a:rPr lang="de-DE" sz="1000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Krise = obj. Grund</a:t>
            </a:r>
            <a:endParaRPr lang="de-DE" sz="1000">
              <a:solidFill>
                <a:srgbClr val="FFFFFF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78" name="Textfeld 77">
            <a:extLst>
              <a:ext uri="{FF2B5EF4-FFF2-40B4-BE49-F238E27FC236}">
                <a16:creationId xmlns:a16="http://schemas.microsoft.com/office/drawing/2014/main" id="{F4DF0A38-528C-4EFB-822C-F2F7A579C06C}"/>
              </a:ext>
            </a:extLst>
          </p:cNvPr>
          <p:cNvSpPr txBox="1"/>
          <p:nvPr/>
        </p:nvSpPr>
        <p:spPr>
          <a:xfrm>
            <a:off x="4728295" y="1418988"/>
            <a:ext cx="257365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Angeordnete, vereinbarte und unvorhersehbar aufgetretene Überzeit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53D8B7F8-289A-4C6D-AE24-2E1DD83170E8}"/>
              </a:ext>
            </a:extLst>
          </p:cNvPr>
          <p:cNvSpPr txBox="1"/>
          <p:nvPr/>
        </p:nvSpPr>
        <p:spPr>
          <a:xfrm>
            <a:off x="4470722" y="5303854"/>
            <a:ext cx="3088801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Eigenverantwortliche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Überzeit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6C955E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TextBox 49">
            <a:extLst>
              <a:ext uri="{FF2B5EF4-FFF2-40B4-BE49-F238E27FC236}">
                <a16:creationId xmlns:a16="http://schemas.microsoft.com/office/drawing/2014/main" id="{C9932102-FA32-403C-9F89-6A711A14E77C}"/>
              </a:ext>
            </a:extLst>
          </p:cNvPr>
          <p:cNvSpPr txBox="1"/>
          <p:nvPr/>
        </p:nvSpPr>
        <p:spPr>
          <a:xfrm flipH="1">
            <a:off x="9078760" y="3843340"/>
            <a:ext cx="2522379" cy="7101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Abbau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Freizeitentnahme (gestaffelt) und Auszahlung quartalsweise</a:t>
            </a:r>
          </a:p>
        </p:txBody>
      </p:sp>
      <p:sp>
        <p:nvSpPr>
          <p:cNvPr id="134" name="Fußzeilenplatzhalter 133">
            <a:extLst>
              <a:ext uri="{FF2B5EF4-FFF2-40B4-BE49-F238E27FC236}">
                <a16:creationId xmlns:a16="http://schemas.microsoft.com/office/drawing/2014/main" id="{40DB60D6-9133-41A2-BBFC-51F50589E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Bündnis 2025: Flexibilität und Vertrauen </a:t>
            </a:r>
          </a:p>
        </p:txBody>
      </p:sp>
      <p:sp>
        <p:nvSpPr>
          <p:cNvPr id="135" name="Foliennummernplatzhalter 134">
            <a:extLst>
              <a:ext uri="{FF2B5EF4-FFF2-40B4-BE49-F238E27FC236}">
                <a16:creationId xmlns:a16="http://schemas.microsoft.com/office/drawing/2014/main" id="{E8BA8EF5-3174-47CA-B112-9CA18AECCC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57957C-F0F3-7842-B0E2-B762F92D6487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srgbClr val="28517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pPr marL="0" marR="0" lvl="0" indent="0" algn="r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de-DE" sz="1000" b="1" i="0" u="none" strike="noStrike" kern="1200" cap="none" spc="0" normalizeH="0" baseline="0" noProof="0">
                <a:ln>
                  <a:noFill/>
                </a:ln>
                <a:solidFill>
                  <a:srgbClr val="285172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 </a:t>
            </a:r>
            <a:r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|</a:t>
            </a:r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Pfeil: Chevron 92">
            <a:extLst>
              <a:ext uri="{FF2B5EF4-FFF2-40B4-BE49-F238E27FC236}">
                <a16:creationId xmlns:a16="http://schemas.microsoft.com/office/drawing/2014/main" id="{AFC3A8A2-949B-4133-845F-8F2984250433}"/>
              </a:ext>
            </a:extLst>
          </p:cNvPr>
          <p:cNvSpPr/>
          <p:nvPr/>
        </p:nvSpPr>
        <p:spPr>
          <a:xfrm rot="5400000">
            <a:off x="5771302" y="2027489"/>
            <a:ext cx="506243" cy="1217701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6" name="Pfeil: Chevron 95">
            <a:extLst>
              <a:ext uri="{FF2B5EF4-FFF2-40B4-BE49-F238E27FC236}">
                <a16:creationId xmlns:a16="http://schemas.microsoft.com/office/drawing/2014/main" id="{67FF3CD2-FF0A-4807-8B33-203F4F4A8090}"/>
              </a:ext>
            </a:extLst>
          </p:cNvPr>
          <p:cNvSpPr/>
          <p:nvPr/>
        </p:nvSpPr>
        <p:spPr>
          <a:xfrm rot="16200000">
            <a:off x="5771302" y="4258998"/>
            <a:ext cx="506243" cy="1217701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797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 39">
            <a:extLst>
              <a:ext uri="{FF2B5EF4-FFF2-40B4-BE49-F238E27FC236}">
                <a16:creationId xmlns:a16="http://schemas.microsoft.com/office/drawing/2014/main" id="{927D6846-EFE6-4397-8EC4-524F1BAC1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Arbeitszeit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82447D8-EB0C-4762-A2A3-C28B2F74A94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Bündnis 2025: Flexibilität und Vertrauen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5838292-B2CD-417B-92FD-AEE9D824F21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D57957C-F0F3-7842-B0E2-B762F92D6487}" type="slidenum">
              <a:rPr lang="de-DE" smtClean="0"/>
              <a:pPr/>
              <a:t>5</a:t>
            </a:fld>
            <a:r>
              <a:rPr lang="de-DE"/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>
              <a:solidFill>
                <a:schemeClr val="accent1"/>
              </a:solidFill>
            </a:endParaRPr>
          </a:p>
        </p:txBody>
      </p:sp>
      <p:sp>
        <p:nvSpPr>
          <p:cNvPr id="43" name="TextBox 54">
            <a:extLst>
              <a:ext uri="{FF2B5EF4-FFF2-40B4-BE49-F238E27FC236}">
                <a16:creationId xmlns:a16="http://schemas.microsoft.com/office/drawing/2014/main" id="{B5D08923-7FDF-4782-B801-479AAFB45835}"/>
              </a:ext>
            </a:extLst>
          </p:cNvPr>
          <p:cNvSpPr txBox="1"/>
          <p:nvPr/>
        </p:nvSpPr>
        <p:spPr>
          <a:xfrm flipH="1">
            <a:off x="1618131" y="1782471"/>
            <a:ext cx="4268340" cy="15620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de-DE" sz="1600" b="1" dirty="0">
                <a:solidFill>
                  <a:srgbClr val="2486E9"/>
                </a:solidFill>
                <a:latin typeface="Segoe UI"/>
              </a:rPr>
              <a:t>WAHLARBEITSZEIT (WAZ) </a:t>
            </a:r>
          </a:p>
          <a:p>
            <a:pPr defTabSz="1219170">
              <a:lnSpc>
                <a:spcPct val="150000"/>
              </a:lnSpc>
            </a:pPr>
            <a:r>
              <a:rPr lang="de-DE" sz="1333" dirty="0">
                <a:solidFill>
                  <a:srgbClr val="FFFFFF">
                    <a:lumMod val="50000"/>
                  </a:srgbClr>
                </a:solidFill>
                <a:latin typeface="Segoe UI"/>
              </a:rPr>
              <a:t>WAZ bleiben bestehen (15h – 40h) </a:t>
            </a:r>
          </a:p>
          <a:p>
            <a:pPr defTabSz="1219170">
              <a:lnSpc>
                <a:spcPct val="150000"/>
              </a:lnSpc>
            </a:pPr>
            <a:r>
              <a:rPr lang="de-DE" sz="1333" b="1" dirty="0">
                <a:solidFill>
                  <a:srgbClr val="FFFFFF">
                    <a:lumMod val="50000"/>
                  </a:srgbClr>
                </a:solidFill>
                <a:latin typeface="Segoe UI"/>
              </a:rPr>
              <a:t>Abo-Funktion bei WAZ</a:t>
            </a:r>
          </a:p>
          <a:p>
            <a:pPr defTabSz="1219170">
              <a:lnSpc>
                <a:spcPct val="150000"/>
              </a:lnSpc>
            </a:pPr>
            <a:r>
              <a:rPr lang="de-DE" sz="1333" dirty="0">
                <a:solidFill>
                  <a:srgbClr val="FFFFFF">
                    <a:lumMod val="50000"/>
                  </a:srgbClr>
                </a:solidFill>
                <a:latin typeface="Segoe UI"/>
              </a:rPr>
              <a:t>Start des Regelturnus zum 30.06.2022 </a:t>
            </a:r>
          </a:p>
          <a:p>
            <a:pPr defTabSz="1219170">
              <a:lnSpc>
                <a:spcPct val="150000"/>
              </a:lnSpc>
            </a:pPr>
            <a:endParaRPr lang="de-DE" sz="1333" dirty="0">
              <a:solidFill>
                <a:srgbClr val="FFFFFF">
                  <a:lumMod val="50000"/>
                </a:srgbClr>
              </a:solidFill>
              <a:latin typeface="Segoe UI"/>
            </a:endParaRPr>
          </a:p>
        </p:txBody>
      </p:sp>
      <p:sp>
        <p:nvSpPr>
          <p:cNvPr id="44" name="Rectangle 26">
            <a:extLst>
              <a:ext uri="{FF2B5EF4-FFF2-40B4-BE49-F238E27FC236}">
                <a16:creationId xmlns:a16="http://schemas.microsoft.com/office/drawing/2014/main" id="{09CEF275-3CD9-4FBF-96AF-509EB2F0EEBC}"/>
              </a:ext>
            </a:extLst>
          </p:cNvPr>
          <p:cNvSpPr/>
          <p:nvPr/>
        </p:nvSpPr>
        <p:spPr bwMode="auto">
          <a:xfrm>
            <a:off x="508000" y="1855956"/>
            <a:ext cx="882125" cy="879773"/>
          </a:xfrm>
          <a:prstGeom prst="rect">
            <a:avLst/>
          </a:prstGeom>
          <a:solidFill>
            <a:srgbClr val="2486E9"/>
          </a:solidFill>
          <a:ln w="19050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45" name="TextBox 64">
            <a:extLst>
              <a:ext uri="{FF2B5EF4-FFF2-40B4-BE49-F238E27FC236}">
                <a16:creationId xmlns:a16="http://schemas.microsoft.com/office/drawing/2014/main" id="{282B20C4-4284-4500-8257-B1DA591F5429}"/>
              </a:ext>
            </a:extLst>
          </p:cNvPr>
          <p:cNvSpPr txBox="1"/>
          <p:nvPr/>
        </p:nvSpPr>
        <p:spPr>
          <a:xfrm flipH="1">
            <a:off x="1625598" y="5061286"/>
            <a:ext cx="4268340" cy="9466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de-DE" sz="1600" b="1">
                <a:solidFill>
                  <a:srgbClr val="7CCB62"/>
                </a:solidFill>
                <a:latin typeface="Segoe UI"/>
              </a:rPr>
              <a:t>KERNARBEISZEIT</a:t>
            </a:r>
          </a:p>
          <a:p>
            <a:pPr defTabSz="1219170">
              <a:lnSpc>
                <a:spcPct val="150000"/>
              </a:lnSpc>
            </a:pPr>
            <a:r>
              <a:rPr lang="de-DE" sz="1333">
                <a:solidFill>
                  <a:srgbClr val="FFFFFF">
                    <a:lumMod val="50000"/>
                  </a:srgbClr>
                </a:solidFill>
                <a:latin typeface="Segoe UI"/>
              </a:rPr>
              <a:t>09:30 Uhr – 14:00 Uhr   Montag bis Donnerstag</a:t>
            </a:r>
          </a:p>
          <a:p>
            <a:pPr defTabSz="1219170">
              <a:lnSpc>
                <a:spcPct val="150000"/>
              </a:lnSpc>
            </a:pPr>
            <a:r>
              <a:rPr lang="de-DE" sz="1333">
                <a:solidFill>
                  <a:srgbClr val="FFFFFF">
                    <a:lumMod val="50000"/>
                  </a:srgbClr>
                </a:solidFill>
                <a:latin typeface="Segoe UI"/>
              </a:rPr>
              <a:t>09:30 Uhr – 12:00 Uhr   Freitag	</a:t>
            </a:r>
          </a:p>
        </p:txBody>
      </p:sp>
      <p:sp>
        <p:nvSpPr>
          <p:cNvPr id="46" name="Rectangle 23">
            <a:extLst>
              <a:ext uri="{FF2B5EF4-FFF2-40B4-BE49-F238E27FC236}">
                <a16:creationId xmlns:a16="http://schemas.microsoft.com/office/drawing/2014/main" id="{22F5FD49-2CBF-4831-80A3-26B34D6ADE9D}"/>
              </a:ext>
            </a:extLst>
          </p:cNvPr>
          <p:cNvSpPr/>
          <p:nvPr/>
        </p:nvSpPr>
        <p:spPr bwMode="auto">
          <a:xfrm>
            <a:off x="508000" y="5094703"/>
            <a:ext cx="882125" cy="879773"/>
          </a:xfrm>
          <a:prstGeom prst="rect">
            <a:avLst/>
          </a:prstGeom>
          <a:solidFill>
            <a:srgbClr val="7CCB62"/>
          </a:solidFill>
          <a:ln w="19050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47" name="TextBox 67">
            <a:extLst>
              <a:ext uri="{FF2B5EF4-FFF2-40B4-BE49-F238E27FC236}">
                <a16:creationId xmlns:a16="http://schemas.microsoft.com/office/drawing/2014/main" id="{2B614C92-201A-47B7-96FE-8F1D74AE2966}"/>
              </a:ext>
            </a:extLst>
          </p:cNvPr>
          <p:cNvSpPr txBox="1"/>
          <p:nvPr/>
        </p:nvSpPr>
        <p:spPr>
          <a:xfrm flipH="1">
            <a:off x="1643783" y="3660326"/>
            <a:ext cx="4268340" cy="6388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de-DE" sz="1600" b="1" dirty="0">
                <a:solidFill>
                  <a:srgbClr val="25BDEE"/>
                </a:solidFill>
                <a:latin typeface="Segoe UI"/>
              </a:rPr>
              <a:t>RAHMENARBEITSZEIT</a:t>
            </a:r>
          </a:p>
          <a:p>
            <a:pPr defTabSz="1219170">
              <a:lnSpc>
                <a:spcPct val="150000"/>
              </a:lnSpc>
            </a:pPr>
            <a:r>
              <a:rPr lang="de-DE" sz="1333" dirty="0">
                <a:solidFill>
                  <a:srgbClr val="FFFFFF">
                    <a:lumMod val="50000"/>
                  </a:srgbClr>
                </a:solidFill>
                <a:latin typeface="Segoe UI"/>
              </a:rPr>
              <a:t>Beginn 06:00 Uhr bis 19:00 Uhr</a:t>
            </a:r>
          </a:p>
        </p:txBody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DC0673F7-5FE4-449F-A0E9-CABA87094BA3}"/>
              </a:ext>
            </a:extLst>
          </p:cNvPr>
          <p:cNvSpPr/>
          <p:nvPr/>
        </p:nvSpPr>
        <p:spPr bwMode="auto">
          <a:xfrm>
            <a:off x="508000" y="3573303"/>
            <a:ext cx="882125" cy="879773"/>
          </a:xfrm>
          <a:prstGeom prst="rect">
            <a:avLst/>
          </a:prstGeom>
          <a:solidFill>
            <a:srgbClr val="25BDEE"/>
          </a:solidFill>
          <a:ln w="19050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49" name="TextBox 37">
            <a:extLst>
              <a:ext uri="{FF2B5EF4-FFF2-40B4-BE49-F238E27FC236}">
                <a16:creationId xmlns:a16="http://schemas.microsoft.com/office/drawing/2014/main" id="{A3AD039C-2FFB-4C6C-9421-82FFA906D2E2}"/>
              </a:ext>
            </a:extLst>
          </p:cNvPr>
          <p:cNvSpPr txBox="1"/>
          <p:nvPr/>
        </p:nvSpPr>
        <p:spPr>
          <a:xfrm flipH="1">
            <a:off x="7324663" y="2654416"/>
            <a:ext cx="4268340" cy="18697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de-DE" sz="1600" b="1" dirty="0">
                <a:solidFill>
                  <a:srgbClr val="0CA384"/>
                </a:solidFill>
                <a:latin typeface="Segoe UI"/>
              </a:rPr>
              <a:t>PAUSEN</a:t>
            </a:r>
          </a:p>
          <a:p>
            <a:pPr defTabSz="1219170">
              <a:lnSpc>
                <a:spcPct val="150000"/>
              </a:lnSpc>
            </a:pPr>
            <a:r>
              <a:rPr lang="de-DE" sz="1333" b="1" dirty="0">
                <a:solidFill>
                  <a:srgbClr val="FFFFFF">
                    <a:lumMod val="50000"/>
                  </a:srgbClr>
                </a:solidFill>
                <a:latin typeface="Segoe UI"/>
              </a:rPr>
              <a:t>45 Minuten dynamische Pause </a:t>
            </a:r>
            <a:r>
              <a:rPr lang="de-DE" sz="1333" dirty="0">
                <a:solidFill>
                  <a:srgbClr val="FFFFFF">
                    <a:lumMod val="50000"/>
                  </a:srgbClr>
                </a:solidFill>
                <a:latin typeface="Segoe UI"/>
              </a:rPr>
              <a:t>für alle Bereiche, auch beim Mobilen Arbeiten</a:t>
            </a:r>
          </a:p>
          <a:p>
            <a:pPr defTabSz="1219170">
              <a:lnSpc>
                <a:spcPct val="150000"/>
              </a:lnSpc>
            </a:pPr>
            <a:r>
              <a:rPr lang="de-DE" sz="1333" dirty="0">
                <a:solidFill>
                  <a:srgbClr val="FFFFFF">
                    <a:lumMod val="50000"/>
                  </a:srgbClr>
                </a:solidFill>
                <a:latin typeface="Segoe UI"/>
              </a:rPr>
              <a:t>Die Frühstückspause von 09:00 – 09:15 Uhr entfällt</a:t>
            </a:r>
          </a:p>
          <a:p>
            <a:pPr defTabSz="1219170">
              <a:lnSpc>
                <a:spcPct val="150000"/>
              </a:lnSpc>
            </a:pPr>
            <a:r>
              <a:rPr lang="de-DE" sz="1333" dirty="0">
                <a:solidFill>
                  <a:srgbClr val="FFFFFF">
                    <a:lumMod val="50000"/>
                  </a:srgbClr>
                </a:solidFill>
                <a:latin typeface="Segoe UI"/>
              </a:rPr>
              <a:t>Bei einer längeren Pause (&lt;45 Minuten) muss ausgestempelt werden</a:t>
            </a:r>
          </a:p>
        </p:txBody>
      </p:sp>
      <p:sp>
        <p:nvSpPr>
          <p:cNvPr id="50" name="Rectangle 38">
            <a:extLst>
              <a:ext uri="{FF2B5EF4-FFF2-40B4-BE49-F238E27FC236}">
                <a16:creationId xmlns:a16="http://schemas.microsoft.com/office/drawing/2014/main" id="{9A81DCD1-53E8-463F-B390-EE0A99E4521A}"/>
              </a:ext>
            </a:extLst>
          </p:cNvPr>
          <p:cNvSpPr/>
          <p:nvPr/>
        </p:nvSpPr>
        <p:spPr bwMode="auto">
          <a:xfrm>
            <a:off x="6199922" y="3264615"/>
            <a:ext cx="882125" cy="879773"/>
          </a:xfrm>
          <a:prstGeom prst="rect">
            <a:avLst/>
          </a:prstGeom>
          <a:solidFill>
            <a:srgbClr val="0CA384"/>
          </a:solidFill>
          <a:ln w="19050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pic>
        <p:nvPicPr>
          <p:cNvPr id="79" name="Grafik 78" descr="Kaffee mit einfarbiger Füllung">
            <a:extLst>
              <a:ext uri="{FF2B5EF4-FFF2-40B4-BE49-F238E27FC236}">
                <a16:creationId xmlns:a16="http://schemas.microsoft.com/office/drawing/2014/main" id="{D880107A-EFA1-49E6-8420-99704DCA9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1128" y="3344502"/>
            <a:ext cx="720000" cy="720000"/>
          </a:xfrm>
          <a:prstGeom prst="rect">
            <a:avLst/>
          </a:prstGeom>
        </p:spPr>
      </p:pic>
      <p:pic>
        <p:nvPicPr>
          <p:cNvPr id="80" name="Grafik 79" descr="Aktenkoffer mit einfarbiger Füllung">
            <a:extLst>
              <a:ext uri="{FF2B5EF4-FFF2-40B4-BE49-F238E27FC236}">
                <a16:creationId xmlns:a16="http://schemas.microsoft.com/office/drawing/2014/main" id="{352CC479-641B-48B0-B35D-9F4AEA9316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8203" y="5196361"/>
            <a:ext cx="720000" cy="720000"/>
          </a:xfrm>
          <a:prstGeom prst="rect">
            <a:avLst/>
          </a:prstGeom>
        </p:spPr>
      </p:pic>
      <p:pic>
        <p:nvPicPr>
          <p:cNvPr id="81" name="Grafik 80" descr="Uhr mit einfarbiger Füllung">
            <a:extLst>
              <a:ext uri="{FF2B5EF4-FFF2-40B4-BE49-F238E27FC236}">
                <a16:creationId xmlns:a16="http://schemas.microsoft.com/office/drawing/2014/main" id="{9B70B667-ACCF-44A5-93BA-6D752C39DC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8997" y="3650381"/>
            <a:ext cx="720000" cy="720000"/>
          </a:xfrm>
          <a:prstGeom prst="rect">
            <a:avLst/>
          </a:prstGeom>
        </p:spPr>
      </p:pic>
      <p:pic>
        <p:nvPicPr>
          <p:cNvPr id="82" name="Grafik 81" descr="Tageskalender mit einfarbiger Füllung">
            <a:extLst>
              <a:ext uri="{FF2B5EF4-FFF2-40B4-BE49-F238E27FC236}">
                <a16:creationId xmlns:a16="http://schemas.microsoft.com/office/drawing/2014/main" id="{CECC6817-0A06-4F40-8E4E-5C44A26C79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9157" y="1914070"/>
            <a:ext cx="720000" cy="720000"/>
          </a:xfrm>
          <a:prstGeom prst="rect">
            <a:avLst/>
          </a:prstGeom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DDF20EC-62EC-E810-E454-3511168E9C0C}"/>
              </a:ext>
            </a:extLst>
          </p:cNvPr>
          <p:cNvCxnSpPr>
            <a:cxnSpLocks/>
          </p:cNvCxnSpPr>
          <p:nvPr/>
        </p:nvCxnSpPr>
        <p:spPr>
          <a:xfrm>
            <a:off x="411163" y="900561"/>
            <a:ext cx="2513012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38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9C93FB-C863-FBEC-D6D2-0035E922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Möglichkeit für Auszeiten bei TRUMPF</a:t>
            </a:r>
          </a:p>
        </p:txBody>
      </p:sp>
      <p:pic>
        <p:nvPicPr>
          <p:cNvPr id="8" name="Inhaltsplatzhalter 7" descr="Koffer Silhouette">
            <a:extLst>
              <a:ext uri="{FF2B5EF4-FFF2-40B4-BE49-F238E27FC236}">
                <a16:creationId xmlns:a16="http://schemas.microsoft.com/office/drawing/2014/main" id="{C46CDF1A-969D-EFB7-A810-AE3840C5F6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313" y="2468497"/>
            <a:ext cx="2114819" cy="1921005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0B73C46-B207-16BF-99F1-AEA900C149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E131E4-6D05-583A-0EE5-37BEA61DF71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Bündnis 2025: Flexibilität und Vertrauen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D8A00D-70F8-B4B5-CF65-4549C2DA43F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6</a:t>
            </a:fld>
            <a:endParaRPr lang="de-DE"/>
          </a:p>
        </p:txBody>
      </p:sp>
      <p:pic>
        <p:nvPicPr>
          <p:cNvPr id="9" name="Inhaltsplatzhalter 7" descr="Koffer Silhouette">
            <a:extLst>
              <a:ext uri="{FF2B5EF4-FFF2-40B4-BE49-F238E27FC236}">
                <a16:creationId xmlns:a16="http://schemas.microsoft.com/office/drawing/2014/main" id="{C0A57442-9942-B6A0-EC62-494E5D645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24" y="2733674"/>
            <a:ext cx="1730189" cy="1571625"/>
          </a:xfrm>
          <a:prstGeom prst="rect">
            <a:avLst/>
          </a:prstGeom>
        </p:spPr>
      </p:pic>
      <p:pic>
        <p:nvPicPr>
          <p:cNvPr id="10" name="Inhaltsplatzhalter 7" descr="Koffer Silhouette">
            <a:extLst>
              <a:ext uri="{FF2B5EF4-FFF2-40B4-BE49-F238E27FC236}">
                <a16:creationId xmlns:a16="http://schemas.microsoft.com/office/drawing/2014/main" id="{8A520089-1F45-836E-257A-D9910D9D8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8528" y="2210599"/>
            <a:ext cx="2442927" cy="2219043"/>
          </a:xfrm>
          <a:prstGeom prst="rect">
            <a:avLst/>
          </a:prstGeom>
        </p:spPr>
      </p:pic>
      <p:pic>
        <p:nvPicPr>
          <p:cNvPr id="11" name="Inhaltsplatzhalter 7" descr="Koffer Silhouette">
            <a:extLst>
              <a:ext uri="{FF2B5EF4-FFF2-40B4-BE49-F238E27FC236}">
                <a16:creationId xmlns:a16="http://schemas.microsoft.com/office/drawing/2014/main" id="{B5B25A2C-6DC3-62A1-5FB1-AAB698F8D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4851" y="1946196"/>
            <a:ext cx="2805567" cy="254844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E054169-4C20-BE61-ABAD-26432B70D0A4}"/>
              </a:ext>
            </a:extLst>
          </p:cNvPr>
          <p:cNvSpPr txBox="1"/>
          <p:nvPr/>
        </p:nvSpPr>
        <p:spPr>
          <a:xfrm>
            <a:off x="1439501" y="3252862"/>
            <a:ext cx="851435" cy="769441"/>
          </a:xfrm>
          <a:prstGeom prst="rect">
            <a:avLst/>
          </a:prstGeom>
          <a:solidFill>
            <a:srgbClr val="BBD03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de-DE" sz="1600" dirty="0"/>
          </a:p>
          <a:p>
            <a:pPr algn="ctr"/>
            <a:r>
              <a:rPr lang="de-DE" sz="1600" dirty="0"/>
              <a:t>Gleitzeit</a:t>
            </a:r>
          </a:p>
          <a:p>
            <a:pPr algn="l"/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352944C-E933-A685-0EA2-85D83824448C}"/>
              </a:ext>
            </a:extLst>
          </p:cNvPr>
          <p:cNvSpPr txBox="1"/>
          <p:nvPr/>
        </p:nvSpPr>
        <p:spPr>
          <a:xfrm>
            <a:off x="3350578" y="3152775"/>
            <a:ext cx="888047" cy="769441"/>
          </a:xfrm>
          <a:prstGeom prst="rect">
            <a:avLst/>
          </a:prstGeom>
          <a:solidFill>
            <a:srgbClr val="009073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de-DE" sz="1600" dirty="0"/>
          </a:p>
          <a:p>
            <a:pPr algn="ctr"/>
            <a:r>
              <a:rPr lang="de-DE" sz="1600" dirty="0"/>
              <a:t>Urlaub</a:t>
            </a:r>
          </a:p>
          <a:p>
            <a:pPr algn="l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1687ED0-8541-4838-A7A1-0E7CC8700472}"/>
              </a:ext>
            </a:extLst>
          </p:cNvPr>
          <p:cNvSpPr txBox="1"/>
          <p:nvPr/>
        </p:nvSpPr>
        <p:spPr>
          <a:xfrm>
            <a:off x="5658699" y="2905125"/>
            <a:ext cx="1199301" cy="1077218"/>
          </a:xfrm>
          <a:prstGeom prst="rect">
            <a:avLst/>
          </a:prstGeom>
          <a:solidFill>
            <a:srgbClr val="52D88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de-DE" sz="1600" dirty="0"/>
          </a:p>
          <a:p>
            <a:pPr algn="ctr"/>
            <a:r>
              <a:rPr lang="de-DE" sz="1200" dirty="0"/>
              <a:t>Auszeiten über das TFW Konto ab 1 Tag - offen</a:t>
            </a:r>
          </a:p>
          <a:p>
            <a:pPr algn="l"/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4B90EA5-BD36-749E-612E-B85060634F08}"/>
              </a:ext>
            </a:extLst>
          </p:cNvPr>
          <p:cNvSpPr txBox="1"/>
          <p:nvPr/>
        </p:nvSpPr>
        <p:spPr>
          <a:xfrm>
            <a:off x="8387496" y="2727978"/>
            <a:ext cx="1380276" cy="1261884"/>
          </a:xfrm>
          <a:prstGeom prst="rect">
            <a:avLst/>
          </a:prstGeom>
          <a:solidFill>
            <a:srgbClr val="25BDEE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de-DE" sz="1600" dirty="0"/>
          </a:p>
          <a:p>
            <a:pPr algn="ctr"/>
            <a:r>
              <a:rPr lang="de-DE" sz="1200" dirty="0"/>
              <a:t>Sabbatical</a:t>
            </a:r>
          </a:p>
          <a:p>
            <a:pPr algn="ctr"/>
            <a:endParaRPr lang="de-DE" sz="1200" dirty="0"/>
          </a:p>
          <a:p>
            <a:pPr algn="ctr"/>
            <a:r>
              <a:rPr lang="de-DE" sz="1200" dirty="0"/>
              <a:t>1 Monat – 2 Jahre möglich</a:t>
            </a:r>
          </a:p>
          <a:p>
            <a:pPr algn="l"/>
            <a:endParaRPr lang="de-DE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E14A481B-ACAB-FBD1-F314-14828E281E51}"/>
              </a:ext>
            </a:extLst>
          </p:cNvPr>
          <p:cNvCxnSpPr>
            <a:cxnSpLocks/>
          </p:cNvCxnSpPr>
          <p:nvPr/>
        </p:nvCxnSpPr>
        <p:spPr>
          <a:xfrm>
            <a:off x="515938" y="898359"/>
            <a:ext cx="6551612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86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644BB-CFE0-2FB0-C8FF-F3465BD2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97" y="512763"/>
            <a:ext cx="11086166" cy="385596"/>
          </a:xfrm>
        </p:spPr>
        <p:txBody>
          <a:bodyPr/>
          <a:lstStyle/>
          <a:p>
            <a:r>
              <a:rPr lang="de-DE" dirty="0"/>
              <a:t>Wahlarbeitszeit (WAZ)</a:t>
            </a:r>
            <a:br>
              <a:rPr lang="de-DE" dirty="0"/>
            </a:b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2B04B43-C6DE-60AD-C4C2-3634C32E13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20813" y="1177925"/>
            <a:ext cx="2560734" cy="4537075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E87634-854A-7684-E149-3882B53BAC4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Bündnis 2025: Flexibilität und Vertrauen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5A58EA-045B-4B12-EF55-A9C192AA52A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7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5AE149A-F0CC-AE27-DAA9-3B944EE67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762" y="1177925"/>
            <a:ext cx="2527651" cy="434498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7D48ADE-29CF-4263-2C15-C28206DAA75C}"/>
              </a:ext>
            </a:extLst>
          </p:cNvPr>
          <p:cNvSpPr txBox="1"/>
          <p:nvPr/>
        </p:nvSpPr>
        <p:spPr>
          <a:xfrm>
            <a:off x="8467725" y="2952750"/>
            <a:ext cx="2686050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200" dirty="0"/>
              <a:t> Das WAZ </a:t>
            </a:r>
            <a:r>
              <a:rPr lang="de-DE" sz="1200" dirty="0" err="1"/>
              <a:t>Abomodell</a:t>
            </a:r>
            <a:r>
              <a:rPr lang="de-DE" sz="1200" dirty="0"/>
              <a:t> kann einmal   jährlich, also immer zum 01.07. eines Kalenderjahres von beiden Seiten geändert werden.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4F6DFE5-2951-A741-70F8-B8C877E17CC2}"/>
              </a:ext>
            </a:extLst>
          </p:cNvPr>
          <p:cNvCxnSpPr>
            <a:cxnSpLocks/>
          </p:cNvCxnSpPr>
          <p:nvPr/>
        </p:nvCxnSpPr>
        <p:spPr>
          <a:xfrm>
            <a:off x="515938" y="898359"/>
            <a:ext cx="4272630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49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4FC08-4614-A26A-C98E-84D93290B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spc="-35" dirty="0">
                <a:solidFill>
                  <a:srgbClr val="000000"/>
                </a:solidFill>
                <a:latin typeface="Arial" panose="02020603050405020304" pitchFamily="2"/>
              </a:rPr>
              <a:t>TRUMPF Familien und Weiterbildungs-Konto (TFW) bei TRUMPF </a:t>
            </a:r>
            <a:br>
              <a:rPr lang="de-DE" sz="2800" b="1" spc="-35" dirty="0">
                <a:solidFill>
                  <a:srgbClr val="000000"/>
                </a:solidFill>
                <a:latin typeface="Arial" panose="02020603050405020304" pitchFamily="2"/>
              </a:rPr>
            </a:b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3639D7A-C00E-EE08-E0C6-0999299C3BC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27357" y="1482725"/>
            <a:ext cx="8137286" cy="4344988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6F79BB-F7A4-B7A7-77EC-0740CA2D35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7" y="512763"/>
            <a:ext cx="11160000" cy="387798"/>
          </a:xfrm>
        </p:spPr>
        <p:txBody>
          <a:bodyPr/>
          <a:lstStyle/>
          <a:p>
            <a:r>
              <a:rPr lang="de-DE" dirty="0"/>
              <a:t>_______________________________________________________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940749-51CF-727B-2131-66B41F846F6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Bündnis 2025: Flexibilität und Vertrauen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31E437-CCFC-D5BD-279E-CF46BE0506A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22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862B1D4-1777-4378-9B08-1CDD14B2681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4" progId="TCLayout.ActiveDocument.1">
                  <p:embed/>
                </p:oleObj>
              </mc:Choice>
              <mc:Fallback>
                <p:oleObj name="think-cell Folie" r:id="rId4" imgW="395" imgH="394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862B1D4-1777-4378-9B08-1CDD14B268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97FF1A4F-2790-426F-A0A0-9CB0DD7E6A4C}"/>
              </a:ext>
            </a:extLst>
          </p:cNvPr>
          <p:cNvSpPr/>
          <p:nvPr/>
        </p:nvSpPr>
        <p:spPr>
          <a:xfrm>
            <a:off x="-1" y="2430865"/>
            <a:ext cx="12192001" cy="3583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32CF5460-6FC4-4BD6-ABE0-748ECA21D12F}"/>
              </a:ext>
            </a:extLst>
          </p:cNvPr>
          <p:cNvSpPr/>
          <p:nvPr/>
        </p:nvSpPr>
        <p:spPr>
          <a:xfrm>
            <a:off x="1879441" y="2536423"/>
            <a:ext cx="986554" cy="986554"/>
          </a:xfrm>
          <a:prstGeom prst="ellipse">
            <a:avLst/>
          </a:prstGeom>
          <a:noFill/>
          <a:ln>
            <a:solidFill>
              <a:srgbClr val="11AE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85E327C3-B276-4A0D-B73A-CFDB02783CB7}"/>
              </a:ext>
            </a:extLst>
          </p:cNvPr>
          <p:cNvSpPr/>
          <p:nvPr/>
        </p:nvSpPr>
        <p:spPr>
          <a:xfrm>
            <a:off x="7221725" y="1142650"/>
            <a:ext cx="986554" cy="986554"/>
          </a:xfrm>
          <a:prstGeom prst="ellipse">
            <a:avLst/>
          </a:prstGeom>
          <a:solidFill>
            <a:schemeClr val="bg1"/>
          </a:solidFill>
          <a:ln>
            <a:solidFill>
              <a:srgbClr val="2486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B91E72E-1236-4CC2-AFE0-D8D1F32351CD}"/>
              </a:ext>
            </a:extLst>
          </p:cNvPr>
          <p:cNvSpPr/>
          <p:nvPr/>
        </p:nvSpPr>
        <p:spPr>
          <a:xfrm>
            <a:off x="515937" y="1203960"/>
            <a:ext cx="986554" cy="986554"/>
          </a:xfrm>
          <a:prstGeom prst="ellipse">
            <a:avLst/>
          </a:prstGeom>
          <a:solidFill>
            <a:schemeClr val="bg1"/>
          </a:solidFill>
          <a:ln>
            <a:solidFill>
              <a:srgbClr val="2BC9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48" name="Shape 65">
            <a:extLst>
              <a:ext uri="{FF2B5EF4-FFF2-40B4-BE49-F238E27FC236}">
                <a16:creationId xmlns:a16="http://schemas.microsoft.com/office/drawing/2014/main" id="{554DBC67-2479-4423-87E8-3C51527EE03C}"/>
              </a:ext>
            </a:extLst>
          </p:cNvPr>
          <p:cNvSpPr/>
          <p:nvPr/>
        </p:nvSpPr>
        <p:spPr>
          <a:xfrm>
            <a:off x="542925" y="3906176"/>
            <a:ext cx="5676929" cy="1680413"/>
          </a:xfrm>
          <a:prstGeom prst="rect">
            <a:avLst/>
          </a:prstGeom>
          <a:solidFill>
            <a:schemeClr val="bg1"/>
          </a:solidFill>
          <a:ln w="19050" cap="flat">
            <a:solidFill>
              <a:srgbClr val="7CCB62"/>
            </a:solidFill>
            <a:prstDash val="solid"/>
            <a:miter lim="400000"/>
          </a:ln>
          <a:effectLst/>
        </p:spPr>
        <p:txBody>
          <a:bodyPr wrap="square" lIns="19051" tIns="19051" rIns="19051" bIns="19051" numCol="1" anchor="ctr">
            <a:noAutofit/>
          </a:bodyPr>
          <a:lstStyle/>
          <a:p>
            <a:pPr algn="ctr" defTabSz="1219170"/>
            <a:endParaRPr lang="de-DE" sz="15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358717-0220-4411-AA85-407B2451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Qualifizierung – Welche Neuerungen gibt es?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6D0DD6-220F-4E77-B604-E735F2416C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Bündnis 2025: Flexibilität und Vertrauen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D134B3-E48B-4D14-97C3-BC78147BD7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5CB28D-CB66-4A7F-BF35-27E1EA0396ED}" type="slidenum">
              <a:rPr lang="de-DE" smtClean="0"/>
              <a:pPr/>
              <a:t>9</a:t>
            </a:fld>
            <a:r>
              <a:rPr lang="de-DE"/>
              <a:t>  |</a:t>
            </a:r>
          </a:p>
        </p:txBody>
      </p:sp>
      <p:sp>
        <p:nvSpPr>
          <p:cNvPr id="84" name="TextBox 171">
            <a:extLst>
              <a:ext uri="{FF2B5EF4-FFF2-40B4-BE49-F238E27FC236}">
                <a16:creationId xmlns:a16="http://schemas.microsoft.com/office/drawing/2014/main" id="{236ACF90-2FE8-4E15-91BD-47EFB192021E}"/>
              </a:ext>
            </a:extLst>
          </p:cNvPr>
          <p:cNvSpPr txBox="1"/>
          <p:nvPr/>
        </p:nvSpPr>
        <p:spPr>
          <a:xfrm flipH="1">
            <a:off x="1622081" y="1093149"/>
            <a:ext cx="4866205" cy="11197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de-DE" sz="1400" b="1">
                <a:solidFill>
                  <a:srgbClr val="00B0F0"/>
                </a:solidFill>
                <a:latin typeface="Segoe UI"/>
              </a:rPr>
              <a:t>VERANTWORTUNG UND ENTWICKLUNGSPARTNER</a:t>
            </a:r>
          </a:p>
          <a:p>
            <a:pPr defTabSz="1219170">
              <a:lnSpc>
                <a:spcPct val="150000"/>
              </a:lnSpc>
            </a:pPr>
            <a:r>
              <a:rPr lang="de-DE" sz="1200">
                <a:solidFill>
                  <a:srgbClr val="FFFFFF">
                    <a:lumMod val="50000"/>
                  </a:srgbClr>
                </a:solidFill>
                <a:latin typeface="Segoe UI"/>
              </a:rPr>
              <a:t>Der </a:t>
            </a:r>
            <a:r>
              <a:rPr lang="de-DE" sz="1200" b="1">
                <a:solidFill>
                  <a:srgbClr val="FFFFFF">
                    <a:lumMod val="50000"/>
                  </a:srgbClr>
                </a:solidFill>
                <a:latin typeface="Segoe UI"/>
              </a:rPr>
              <a:t>Mitarbeiter</a:t>
            </a:r>
            <a:r>
              <a:rPr lang="de-DE" sz="1200">
                <a:solidFill>
                  <a:srgbClr val="FFFFFF">
                    <a:lumMod val="50000"/>
                  </a:srgbClr>
                </a:solidFill>
                <a:latin typeface="Segoe UI"/>
              </a:rPr>
              <a:t> ist </a:t>
            </a:r>
            <a:r>
              <a:rPr lang="de-DE" sz="1200" b="1">
                <a:solidFill>
                  <a:srgbClr val="FFFFFF">
                    <a:lumMod val="50000"/>
                  </a:srgbClr>
                </a:solidFill>
                <a:latin typeface="Segoe UI"/>
              </a:rPr>
              <a:t>verantwortlich</a:t>
            </a:r>
            <a:r>
              <a:rPr lang="de-DE" sz="1200">
                <a:solidFill>
                  <a:srgbClr val="FFFFFF">
                    <a:lumMod val="50000"/>
                  </a:srgbClr>
                </a:solidFill>
                <a:latin typeface="Segoe UI"/>
              </a:rPr>
              <a:t> für seine eigene Weiterbildung. Die </a:t>
            </a:r>
            <a:r>
              <a:rPr lang="de-DE" sz="1200" b="1">
                <a:solidFill>
                  <a:srgbClr val="FFFFFF">
                    <a:lumMod val="50000"/>
                  </a:srgbClr>
                </a:solidFill>
                <a:latin typeface="Segoe UI"/>
              </a:rPr>
              <a:t>Führungskraft</a:t>
            </a:r>
            <a:r>
              <a:rPr lang="de-DE" sz="1200">
                <a:solidFill>
                  <a:srgbClr val="FFFFFF">
                    <a:lumMod val="50000"/>
                  </a:srgbClr>
                </a:solidFill>
                <a:latin typeface="Segoe UI"/>
              </a:rPr>
              <a:t> unterstützt ihn dabei bestmöglich, nimmt die Rolle eines </a:t>
            </a:r>
            <a:r>
              <a:rPr lang="de-DE" sz="1200" b="1">
                <a:solidFill>
                  <a:srgbClr val="FFFFFF">
                    <a:lumMod val="50000"/>
                  </a:srgbClr>
                </a:solidFill>
                <a:latin typeface="Segoe UI"/>
              </a:rPr>
              <a:t>Entwicklungspartners</a:t>
            </a:r>
            <a:r>
              <a:rPr lang="de-DE" sz="1200">
                <a:solidFill>
                  <a:srgbClr val="FFFFFF">
                    <a:lumMod val="50000"/>
                  </a:srgbClr>
                </a:solidFill>
                <a:latin typeface="Segoe UI"/>
              </a:rPr>
              <a:t> ein und ist verantwortlich für das Budget.  </a:t>
            </a:r>
          </a:p>
        </p:txBody>
      </p:sp>
      <p:sp>
        <p:nvSpPr>
          <p:cNvPr id="85" name="TextBox 172">
            <a:extLst>
              <a:ext uri="{FF2B5EF4-FFF2-40B4-BE49-F238E27FC236}">
                <a16:creationId xmlns:a16="http://schemas.microsoft.com/office/drawing/2014/main" id="{D61B5971-F895-4E58-8661-CA63C86AFAC0}"/>
              </a:ext>
            </a:extLst>
          </p:cNvPr>
          <p:cNvSpPr txBox="1"/>
          <p:nvPr/>
        </p:nvSpPr>
        <p:spPr>
          <a:xfrm flipH="1">
            <a:off x="2921062" y="2463102"/>
            <a:ext cx="6992558" cy="9004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de-DE" sz="1400" b="1">
                <a:solidFill>
                  <a:srgbClr val="11AE8E"/>
                </a:solidFill>
                <a:latin typeface="Segoe UI"/>
              </a:rPr>
              <a:t>ÜBER DEN TELLERAND HINAUS SCHAUEN </a:t>
            </a:r>
          </a:p>
          <a:p>
            <a:pPr algn="ctr" defTabSz="1219170">
              <a:lnSpc>
                <a:spcPct val="150000"/>
              </a:lnSpc>
            </a:pPr>
            <a:r>
              <a:rPr lang="de-DE" sz="1300">
                <a:solidFill>
                  <a:schemeClr val="accent2">
                    <a:lumMod val="50000"/>
                  </a:schemeClr>
                </a:solidFill>
                <a:latin typeface="Segoe UI"/>
              </a:rPr>
              <a:t>Weiterbildung und Entwicklung sind auch </a:t>
            </a:r>
            <a:r>
              <a:rPr lang="de-DE" sz="1300" b="1">
                <a:solidFill>
                  <a:schemeClr val="accent2">
                    <a:lumMod val="50000"/>
                  </a:schemeClr>
                </a:solidFill>
                <a:latin typeface="Segoe UI"/>
              </a:rPr>
              <a:t>außerhalb der eigenen Arbeitsaufgabe möglich </a:t>
            </a:r>
            <a:r>
              <a:rPr lang="de-DE" sz="1300">
                <a:solidFill>
                  <a:schemeClr val="accent2">
                    <a:lumMod val="50000"/>
                  </a:schemeClr>
                </a:solidFill>
                <a:latin typeface="Segoe UI"/>
              </a:rPr>
              <a:t>und werden unterstützt mit dem Ziel, die </a:t>
            </a:r>
            <a:r>
              <a:rPr lang="de-DE" sz="1300" b="1">
                <a:solidFill>
                  <a:schemeClr val="accent2">
                    <a:lumMod val="50000"/>
                  </a:schemeClr>
                </a:solidFill>
                <a:latin typeface="Segoe UI"/>
              </a:rPr>
              <a:t>Beschäftigungsfähigkeit zu verbessern. </a:t>
            </a:r>
            <a:r>
              <a:rPr lang="de-DE" sz="1300">
                <a:solidFill>
                  <a:schemeClr val="accent2">
                    <a:lumMod val="50000"/>
                  </a:schemeClr>
                </a:solidFill>
                <a:latin typeface="Segoe UI"/>
              </a:rPr>
              <a:t>  </a:t>
            </a:r>
            <a:endParaRPr lang="de-DE" sz="1300">
              <a:solidFill>
                <a:schemeClr val="accent2">
                  <a:lumMod val="50000"/>
                </a:schemeClr>
              </a:solidFill>
              <a:latin typeface="Segoe UI"/>
              <a:cs typeface="Segoe UI"/>
            </a:endParaRPr>
          </a:p>
        </p:txBody>
      </p:sp>
      <p:pic>
        <p:nvPicPr>
          <p:cNvPr id="8" name="Grafik 7" descr="Wegweiser mit einfarbiger Füllung">
            <a:extLst>
              <a:ext uri="{FF2B5EF4-FFF2-40B4-BE49-F238E27FC236}">
                <a16:creationId xmlns:a16="http://schemas.microsoft.com/office/drawing/2014/main" id="{6423B52C-82F8-4AF2-B3FF-CE15FBB6C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5098" y="2670993"/>
            <a:ext cx="720000" cy="720000"/>
          </a:xfrm>
          <a:prstGeom prst="rect">
            <a:avLst/>
          </a:prstGeom>
        </p:spPr>
      </p:pic>
      <p:sp>
        <p:nvSpPr>
          <p:cNvPr id="35" name="TextBox 172">
            <a:extLst>
              <a:ext uri="{FF2B5EF4-FFF2-40B4-BE49-F238E27FC236}">
                <a16:creationId xmlns:a16="http://schemas.microsoft.com/office/drawing/2014/main" id="{84CA3DB8-02F5-47AD-8927-3FE10DF97B2F}"/>
              </a:ext>
            </a:extLst>
          </p:cNvPr>
          <p:cNvSpPr txBox="1"/>
          <p:nvPr/>
        </p:nvSpPr>
        <p:spPr>
          <a:xfrm flipH="1">
            <a:off x="8283478" y="1175410"/>
            <a:ext cx="3424358" cy="8888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de-DE" sz="1400" b="1">
                <a:solidFill>
                  <a:srgbClr val="2486E9"/>
                </a:solidFill>
                <a:latin typeface="Segoe UI"/>
              </a:rPr>
              <a:t>SIMPLIFIZIERUNG</a:t>
            </a:r>
            <a:endParaRPr lang="de-DE" sz="1600" b="1">
              <a:solidFill>
                <a:srgbClr val="2486E9"/>
              </a:solidFill>
              <a:latin typeface="Segoe UI"/>
            </a:endParaRPr>
          </a:p>
          <a:p>
            <a:pPr defTabSz="1219170">
              <a:lnSpc>
                <a:spcPct val="150000"/>
              </a:lnSpc>
            </a:pPr>
            <a:endParaRPr lang="de-DE" sz="100">
              <a:solidFill>
                <a:srgbClr val="FFFFFF">
                  <a:lumMod val="50000"/>
                </a:srgbClr>
              </a:solidFill>
              <a:latin typeface="Segoe UI"/>
            </a:endParaRPr>
          </a:p>
          <a:p>
            <a:pPr defTabSz="1219170">
              <a:lnSpc>
                <a:spcPct val="150000"/>
              </a:lnSpc>
            </a:pPr>
            <a:r>
              <a:rPr lang="de-DE" sz="1200">
                <a:solidFill>
                  <a:srgbClr val="FFFFFF">
                    <a:lumMod val="50000"/>
                  </a:srgbClr>
                </a:solidFill>
                <a:latin typeface="Segoe UI"/>
              </a:rPr>
              <a:t>Das bisher bekannte und ein wenig komplizierte </a:t>
            </a:r>
            <a:r>
              <a:rPr lang="de-DE" sz="1200" b="1">
                <a:solidFill>
                  <a:srgbClr val="FFFFFF">
                    <a:lumMod val="50000"/>
                  </a:srgbClr>
                </a:solidFill>
                <a:latin typeface="Segoe UI"/>
              </a:rPr>
              <a:t>Punktesystem</a:t>
            </a:r>
            <a:r>
              <a:rPr lang="de-DE" sz="1200">
                <a:solidFill>
                  <a:srgbClr val="FFFFFF">
                    <a:lumMod val="50000"/>
                  </a:srgbClr>
                </a:solidFill>
                <a:latin typeface="Segoe UI"/>
              </a:rPr>
              <a:t> wird </a:t>
            </a:r>
            <a:r>
              <a:rPr lang="de-DE" sz="1200" b="1">
                <a:solidFill>
                  <a:srgbClr val="FFFFFF">
                    <a:lumMod val="50000"/>
                  </a:srgbClr>
                </a:solidFill>
                <a:latin typeface="Segoe UI"/>
              </a:rPr>
              <a:t>abgeschafft</a:t>
            </a:r>
            <a:r>
              <a:rPr lang="de-DE" sz="1200">
                <a:solidFill>
                  <a:srgbClr val="FFFFFF">
                    <a:lumMod val="50000"/>
                  </a:srgbClr>
                </a:solidFill>
                <a:latin typeface="Segoe UI"/>
              </a:rPr>
              <a:t>. </a:t>
            </a:r>
          </a:p>
        </p:txBody>
      </p:sp>
      <p:sp>
        <p:nvSpPr>
          <p:cNvPr id="44" name="TextBox 50">
            <a:extLst>
              <a:ext uri="{FF2B5EF4-FFF2-40B4-BE49-F238E27FC236}">
                <a16:creationId xmlns:a16="http://schemas.microsoft.com/office/drawing/2014/main" id="{BDEDA544-C677-42AD-8D19-FF65CF59C872}"/>
              </a:ext>
            </a:extLst>
          </p:cNvPr>
          <p:cNvSpPr txBox="1"/>
          <p:nvPr/>
        </p:nvSpPr>
        <p:spPr>
          <a:xfrm flipH="1">
            <a:off x="751821" y="3906177"/>
            <a:ext cx="5308271" cy="15871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de-DE" sz="1000">
                <a:solidFill>
                  <a:schemeClr val="accent2">
                    <a:lumMod val="50000"/>
                  </a:schemeClr>
                </a:solidFill>
                <a:latin typeface="Segoe UI"/>
              </a:rPr>
              <a:t>Qualifizierung und Lernaktivitäten </a:t>
            </a:r>
            <a:r>
              <a:rPr lang="de-DE" sz="1000" b="1">
                <a:solidFill>
                  <a:schemeClr val="accent2">
                    <a:lumMod val="50000"/>
                  </a:schemeClr>
                </a:solidFill>
                <a:latin typeface="Segoe UI"/>
              </a:rPr>
              <a:t>im Rahmen der eigenen Arbeitsaufgabe</a:t>
            </a:r>
            <a:r>
              <a:rPr lang="de-DE" sz="1000">
                <a:solidFill>
                  <a:schemeClr val="accent2">
                    <a:lumMod val="50000"/>
                  </a:schemeClr>
                </a:solidFill>
                <a:latin typeface="Segoe UI"/>
              </a:rPr>
              <a:t> sind notwendig zur </a:t>
            </a:r>
            <a:r>
              <a:rPr lang="de-DE" sz="1000" b="1">
                <a:solidFill>
                  <a:schemeClr val="accent2">
                    <a:lumMod val="50000"/>
                  </a:schemeClr>
                </a:solidFill>
                <a:latin typeface="Segoe UI"/>
              </a:rPr>
              <a:t>Fortentwicklung des Wissens im eigenen Aufgabengebiet </a:t>
            </a:r>
            <a:r>
              <a:rPr lang="de-DE" sz="1000">
                <a:solidFill>
                  <a:schemeClr val="accent2">
                    <a:lumMod val="50000"/>
                  </a:schemeClr>
                </a:solidFill>
                <a:latin typeface="Segoe UI"/>
              </a:rPr>
              <a:t>(Erhaltungsqualifizierung), zur </a:t>
            </a:r>
            <a:r>
              <a:rPr lang="de-DE" sz="1000" b="1">
                <a:solidFill>
                  <a:schemeClr val="accent2">
                    <a:lumMod val="50000"/>
                  </a:schemeClr>
                </a:solidFill>
                <a:latin typeface="Segoe UI"/>
              </a:rPr>
              <a:t>Erfüllung veränderter Anforderungen </a:t>
            </a:r>
            <a:r>
              <a:rPr lang="de-DE" sz="1000">
                <a:solidFill>
                  <a:schemeClr val="accent2">
                    <a:lumMod val="50000"/>
                  </a:schemeClr>
                </a:solidFill>
                <a:latin typeface="Segoe UI"/>
              </a:rPr>
              <a:t>(Anpassungsqualifizierung) oder zur </a:t>
            </a:r>
            <a:r>
              <a:rPr lang="de-DE" sz="1000" b="1">
                <a:solidFill>
                  <a:schemeClr val="accent2">
                    <a:lumMod val="50000"/>
                  </a:schemeClr>
                </a:solidFill>
                <a:latin typeface="Segoe UI"/>
              </a:rPr>
              <a:t>Übernahme von gleichwertigen oder höherwertigen Arbeitsaufgaben </a:t>
            </a:r>
            <a:r>
              <a:rPr lang="de-DE" sz="1000">
                <a:solidFill>
                  <a:schemeClr val="accent2">
                    <a:lumMod val="50000"/>
                  </a:schemeClr>
                </a:solidFill>
                <a:latin typeface="Segoe UI"/>
              </a:rPr>
              <a:t>beim Wegfall von Aufgaben.*</a:t>
            </a:r>
          </a:p>
          <a:p>
            <a:pPr defTabSz="1219170">
              <a:lnSpc>
                <a:spcPct val="150000"/>
              </a:lnSpc>
            </a:pPr>
            <a:endParaRPr lang="de-DE" sz="1000">
              <a:solidFill>
                <a:schemeClr val="accent2">
                  <a:lumMod val="50000"/>
                </a:schemeClr>
              </a:solidFill>
              <a:latin typeface="Segoe UI"/>
            </a:endParaRPr>
          </a:p>
          <a:p>
            <a:pPr defTabSz="1219170">
              <a:lnSpc>
                <a:spcPct val="150000"/>
              </a:lnSpc>
            </a:pPr>
            <a:r>
              <a:rPr lang="de-DE" sz="1000">
                <a:solidFill>
                  <a:schemeClr val="accent2">
                    <a:lumMod val="50000"/>
                  </a:schemeClr>
                </a:solidFill>
                <a:latin typeface="Segoe UI"/>
              </a:rPr>
              <a:t>        Die </a:t>
            </a:r>
            <a:r>
              <a:rPr lang="de-DE" sz="1000" b="1">
                <a:solidFill>
                  <a:schemeClr val="accent2">
                    <a:lumMod val="50000"/>
                  </a:schemeClr>
                </a:solidFill>
                <a:latin typeface="Segoe UI"/>
              </a:rPr>
              <a:t>Kosten trägt TRUMPF</a:t>
            </a:r>
            <a:r>
              <a:rPr lang="de-DE" sz="1000">
                <a:solidFill>
                  <a:schemeClr val="accent2">
                    <a:lumMod val="50000"/>
                  </a:schemeClr>
                </a:solidFill>
                <a:latin typeface="Segoe UI"/>
              </a:rPr>
              <a:t>. </a:t>
            </a:r>
          </a:p>
          <a:p>
            <a:pPr defTabSz="1219170">
              <a:lnSpc>
                <a:spcPct val="150000"/>
              </a:lnSpc>
            </a:pPr>
            <a:r>
              <a:rPr lang="de-DE" sz="1000">
                <a:solidFill>
                  <a:schemeClr val="accent2">
                    <a:lumMod val="50000"/>
                  </a:schemeClr>
                </a:solidFill>
                <a:latin typeface="Segoe UI"/>
              </a:rPr>
              <a:t>        Die eingesetzte </a:t>
            </a:r>
            <a:r>
              <a:rPr lang="de-DE" sz="1000" b="1">
                <a:solidFill>
                  <a:schemeClr val="accent2">
                    <a:lumMod val="50000"/>
                  </a:schemeClr>
                </a:solidFill>
                <a:latin typeface="Segoe UI"/>
              </a:rPr>
              <a:t>Zeit gilt vollumfänglich als Arbeitszeit.</a:t>
            </a:r>
          </a:p>
        </p:txBody>
      </p:sp>
      <p:sp>
        <p:nvSpPr>
          <p:cNvPr id="45" name="TextBox 50">
            <a:extLst>
              <a:ext uri="{FF2B5EF4-FFF2-40B4-BE49-F238E27FC236}">
                <a16:creationId xmlns:a16="http://schemas.microsoft.com/office/drawing/2014/main" id="{AD8424A9-AAEE-4A8A-8BA0-F81A3363CBBE}"/>
              </a:ext>
            </a:extLst>
          </p:cNvPr>
          <p:cNvSpPr txBox="1"/>
          <p:nvPr/>
        </p:nvSpPr>
        <p:spPr>
          <a:xfrm flipH="1">
            <a:off x="535533" y="3612875"/>
            <a:ext cx="5560466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1219170"/>
            <a:r>
              <a:rPr lang="de-DE" sz="1400" b="1">
                <a:solidFill>
                  <a:srgbClr val="7CCB62"/>
                </a:solidFill>
                <a:latin typeface="Segoe UI"/>
              </a:rPr>
              <a:t>BETRIEBLICHE WEITERBILDUNG &amp; ENTWICKLUNG</a:t>
            </a:r>
          </a:p>
        </p:txBody>
      </p:sp>
      <p:pic>
        <p:nvPicPr>
          <p:cNvPr id="46" name="Grafik 45" descr="Geld mit einfarbiger Füllung">
            <a:extLst>
              <a:ext uri="{FF2B5EF4-FFF2-40B4-BE49-F238E27FC236}">
                <a16:creationId xmlns:a16="http://schemas.microsoft.com/office/drawing/2014/main" id="{5F5101A4-7E44-490D-BDCC-5DB06EA4FD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3752" y="4989969"/>
            <a:ext cx="266864" cy="266864"/>
          </a:xfrm>
          <a:prstGeom prst="rect">
            <a:avLst/>
          </a:prstGeom>
        </p:spPr>
      </p:pic>
      <p:pic>
        <p:nvPicPr>
          <p:cNvPr id="47" name="Grafik 46" descr="Uhr mit einfarbiger Füllung">
            <a:extLst>
              <a:ext uri="{FF2B5EF4-FFF2-40B4-BE49-F238E27FC236}">
                <a16:creationId xmlns:a16="http://schemas.microsoft.com/office/drawing/2014/main" id="{3CA52692-072F-4C35-A104-BE9A220699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3752" y="5277782"/>
            <a:ext cx="266864" cy="266864"/>
          </a:xfrm>
          <a:prstGeom prst="rect">
            <a:avLst/>
          </a:prstGeom>
        </p:spPr>
      </p:pic>
      <p:sp>
        <p:nvSpPr>
          <p:cNvPr id="49" name="Shape 65">
            <a:extLst>
              <a:ext uri="{FF2B5EF4-FFF2-40B4-BE49-F238E27FC236}">
                <a16:creationId xmlns:a16="http://schemas.microsoft.com/office/drawing/2014/main" id="{CC70C7CA-780A-4CE1-A29A-4052D22C0EFB}"/>
              </a:ext>
            </a:extLst>
          </p:cNvPr>
          <p:cNvSpPr/>
          <p:nvPr/>
        </p:nvSpPr>
        <p:spPr>
          <a:xfrm>
            <a:off x="6331886" y="3900133"/>
            <a:ext cx="5506102" cy="1680413"/>
          </a:xfrm>
          <a:prstGeom prst="rect">
            <a:avLst/>
          </a:prstGeom>
          <a:solidFill>
            <a:schemeClr val="bg1"/>
          </a:solidFill>
          <a:ln w="19050" cap="flat">
            <a:solidFill>
              <a:srgbClr val="7CCB62"/>
            </a:solidFill>
            <a:prstDash val="solid"/>
            <a:miter lim="400000"/>
          </a:ln>
          <a:effectLst/>
        </p:spPr>
        <p:txBody>
          <a:bodyPr wrap="square" lIns="19051" tIns="19051" rIns="19051" bIns="19051" numCol="1" anchor="ctr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de-DE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0" name="TextBox 56">
            <a:extLst>
              <a:ext uri="{FF2B5EF4-FFF2-40B4-BE49-F238E27FC236}">
                <a16:creationId xmlns:a16="http://schemas.microsoft.com/office/drawing/2014/main" id="{07227476-776E-4D0E-A912-ADA3F7CD806E}"/>
              </a:ext>
            </a:extLst>
          </p:cNvPr>
          <p:cNvSpPr txBox="1"/>
          <p:nvPr/>
        </p:nvSpPr>
        <p:spPr>
          <a:xfrm flipH="1">
            <a:off x="6262845" y="3601011"/>
            <a:ext cx="5186253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1219170"/>
            <a:r>
              <a:rPr lang="de-DE" sz="1400" b="1">
                <a:solidFill>
                  <a:srgbClr val="7CCB62"/>
                </a:solidFill>
                <a:latin typeface="Segoe UI"/>
              </a:rPr>
              <a:t>PERSÖNLICHE WEITERBILDUNG &amp; ENTWICKLUNG</a:t>
            </a:r>
          </a:p>
        </p:txBody>
      </p:sp>
      <p:sp>
        <p:nvSpPr>
          <p:cNvPr id="51" name="TextBox 56">
            <a:extLst>
              <a:ext uri="{FF2B5EF4-FFF2-40B4-BE49-F238E27FC236}">
                <a16:creationId xmlns:a16="http://schemas.microsoft.com/office/drawing/2014/main" id="{1D2954A5-84BC-4391-AFA5-7440AA4FC440}"/>
              </a:ext>
            </a:extLst>
          </p:cNvPr>
          <p:cNvSpPr txBox="1"/>
          <p:nvPr/>
        </p:nvSpPr>
        <p:spPr>
          <a:xfrm flipH="1">
            <a:off x="6447831" y="3906176"/>
            <a:ext cx="5118363" cy="13563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de-DE" sz="1000">
                <a:solidFill>
                  <a:schemeClr val="accent2">
                    <a:lumMod val="50000"/>
                  </a:schemeClr>
                </a:solidFill>
                <a:latin typeface="Segoe UI"/>
              </a:rPr>
              <a:t>Qualifizierung und Lernaktivitäten, die </a:t>
            </a:r>
            <a:r>
              <a:rPr lang="de-DE" sz="1000" b="1">
                <a:solidFill>
                  <a:schemeClr val="accent2">
                    <a:lumMod val="50000"/>
                  </a:schemeClr>
                </a:solidFill>
                <a:latin typeface="Segoe UI"/>
              </a:rPr>
              <a:t>nicht in der eigenen Arbeitsaufgabe begründet </a:t>
            </a:r>
            <a:r>
              <a:rPr lang="de-DE" sz="1000">
                <a:solidFill>
                  <a:schemeClr val="accent2">
                    <a:lumMod val="50000"/>
                  </a:schemeClr>
                </a:solidFill>
                <a:latin typeface="Segoe UI"/>
              </a:rPr>
              <a:t>liegt, aber zur </a:t>
            </a:r>
            <a:r>
              <a:rPr lang="de-DE" sz="1000" b="1">
                <a:solidFill>
                  <a:schemeClr val="accent2">
                    <a:lumMod val="50000"/>
                  </a:schemeClr>
                </a:solidFill>
                <a:latin typeface="Segoe UI"/>
              </a:rPr>
              <a:t>Beschäftigungsfähigkeit bei TRUMPF beiträgt</a:t>
            </a:r>
            <a:r>
              <a:rPr lang="de-DE" sz="1000">
                <a:solidFill>
                  <a:schemeClr val="accent2">
                    <a:lumMod val="50000"/>
                  </a:schemeClr>
                </a:solidFill>
                <a:latin typeface="Segoe UI"/>
              </a:rPr>
              <a:t>. Eine Bewertung der Maßnahmen wird durch die Führungskraft vorgenommen. </a:t>
            </a:r>
            <a:br>
              <a:rPr lang="de-DE" sz="1000">
                <a:solidFill>
                  <a:schemeClr val="accent2">
                    <a:lumMod val="50000"/>
                  </a:schemeClr>
                </a:solidFill>
                <a:latin typeface="Segoe UI"/>
              </a:rPr>
            </a:br>
            <a:endParaRPr lang="de-DE" sz="1000">
              <a:solidFill>
                <a:schemeClr val="accent2">
                  <a:lumMod val="50000"/>
                </a:schemeClr>
              </a:solidFill>
              <a:latin typeface="Segoe UI"/>
            </a:endParaRPr>
          </a:p>
          <a:p>
            <a:pPr defTabSz="1219170">
              <a:lnSpc>
                <a:spcPct val="150000"/>
              </a:lnSpc>
            </a:pPr>
            <a:r>
              <a:rPr lang="de-DE" sz="1000">
                <a:solidFill>
                  <a:schemeClr val="accent2">
                    <a:lumMod val="50000"/>
                  </a:schemeClr>
                </a:solidFill>
                <a:latin typeface="Segoe UI"/>
              </a:rPr>
              <a:t>         Die </a:t>
            </a:r>
            <a:r>
              <a:rPr lang="de-DE" sz="1000" b="1">
                <a:solidFill>
                  <a:schemeClr val="accent2">
                    <a:lumMod val="50000"/>
                  </a:schemeClr>
                </a:solidFill>
                <a:latin typeface="Segoe UI"/>
              </a:rPr>
              <a:t>Kosten trägt TRUMPF.</a:t>
            </a:r>
            <a:r>
              <a:rPr lang="de-DE" sz="1000">
                <a:solidFill>
                  <a:schemeClr val="accent2">
                    <a:lumMod val="50000"/>
                  </a:schemeClr>
                </a:solidFill>
                <a:latin typeface="Segoe UI"/>
              </a:rPr>
              <a:t>*    </a:t>
            </a:r>
          </a:p>
          <a:p>
            <a:pPr defTabSz="1219170">
              <a:lnSpc>
                <a:spcPct val="150000"/>
              </a:lnSpc>
            </a:pPr>
            <a:r>
              <a:rPr lang="de-DE" sz="1000">
                <a:solidFill>
                  <a:schemeClr val="accent2">
                    <a:lumMod val="50000"/>
                  </a:schemeClr>
                </a:solidFill>
                <a:latin typeface="Segoe UI"/>
              </a:rPr>
              <a:t>         </a:t>
            </a:r>
          </a:p>
        </p:txBody>
      </p:sp>
      <p:pic>
        <p:nvPicPr>
          <p:cNvPr id="52" name="Grafik 51" descr="Geld mit einfarbiger Füllung">
            <a:extLst>
              <a:ext uri="{FF2B5EF4-FFF2-40B4-BE49-F238E27FC236}">
                <a16:creationId xmlns:a16="http://schemas.microsoft.com/office/drawing/2014/main" id="{DB149F6B-3C77-47F2-99AE-89FD4BC3BD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50688" y="4805168"/>
            <a:ext cx="249630" cy="249630"/>
          </a:xfrm>
          <a:prstGeom prst="rect">
            <a:avLst/>
          </a:prstGeom>
        </p:spPr>
      </p:pic>
      <p:pic>
        <p:nvPicPr>
          <p:cNvPr id="53" name="Grafik 52" descr="Uhr mit einfarbiger Füllung">
            <a:extLst>
              <a:ext uri="{FF2B5EF4-FFF2-40B4-BE49-F238E27FC236}">
                <a16:creationId xmlns:a16="http://schemas.microsoft.com/office/drawing/2014/main" id="{8609DE9E-053D-4D67-8022-8EB91C3AC6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64746" y="5123401"/>
            <a:ext cx="221513" cy="221513"/>
          </a:xfrm>
          <a:prstGeom prst="rect">
            <a:avLst/>
          </a:prstGeom>
        </p:spPr>
      </p:pic>
      <p:sp>
        <p:nvSpPr>
          <p:cNvPr id="54" name="TextBox 56">
            <a:extLst>
              <a:ext uri="{FF2B5EF4-FFF2-40B4-BE49-F238E27FC236}">
                <a16:creationId xmlns:a16="http://schemas.microsoft.com/office/drawing/2014/main" id="{BAF871F2-B1C4-4564-A17F-67CC5A349F32}"/>
              </a:ext>
            </a:extLst>
          </p:cNvPr>
          <p:cNvSpPr txBox="1"/>
          <p:nvPr/>
        </p:nvSpPr>
        <p:spPr>
          <a:xfrm flipH="1">
            <a:off x="6756332" y="5085301"/>
            <a:ext cx="5048102" cy="4330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de-DE" sz="1000">
                <a:solidFill>
                  <a:schemeClr val="accent2">
                    <a:lumMod val="50000"/>
                  </a:schemeClr>
                </a:solidFill>
                <a:latin typeface="Segoe UI"/>
              </a:rPr>
              <a:t>Die eingesetzte </a:t>
            </a:r>
            <a:r>
              <a:rPr lang="de-DE" sz="1000" b="1">
                <a:solidFill>
                  <a:schemeClr val="accent2">
                    <a:lumMod val="50000"/>
                  </a:schemeClr>
                </a:solidFill>
                <a:latin typeface="Segoe UI"/>
              </a:rPr>
              <a:t>Zeit wird zu 50% von TRUMPF </a:t>
            </a:r>
            <a:r>
              <a:rPr lang="de-DE" sz="1000">
                <a:solidFill>
                  <a:schemeClr val="accent2">
                    <a:lumMod val="50000"/>
                  </a:schemeClr>
                </a:solidFill>
                <a:latin typeface="Segoe UI"/>
              </a:rPr>
              <a:t>(Arbeitszeit) und </a:t>
            </a:r>
            <a:r>
              <a:rPr lang="de-DE" sz="1000" b="1">
                <a:solidFill>
                  <a:schemeClr val="accent2">
                    <a:lumMod val="50000"/>
                  </a:schemeClr>
                </a:solidFill>
                <a:latin typeface="Segoe UI"/>
              </a:rPr>
              <a:t>zu 50% vom   Mitarbeiter </a:t>
            </a:r>
            <a:r>
              <a:rPr lang="de-DE" sz="1000">
                <a:solidFill>
                  <a:schemeClr val="accent2">
                    <a:lumMod val="50000"/>
                  </a:schemeClr>
                </a:solidFill>
                <a:latin typeface="Segoe UI"/>
              </a:rPr>
              <a:t>(</a:t>
            </a:r>
            <a:r>
              <a:rPr lang="de-DE" sz="1000" err="1">
                <a:solidFill>
                  <a:schemeClr val="accent2">
                    <a:lumMod val="50000"/>
                  </a:schemeClr>
                </a:solidFill>
                <a:latin typeface="Segoe UI"/>
              </a:rPr>
              <a:t>Zeitinvest</a:t>
            </a:r>
            <a:r>
              <a:rPr lang="de-DE" sz="1000">
                <a:solidFill>
                  <a:schemeClr val="accent2">
                    <a:lumMod val="50000"/>
                  </a:schemeClr>
                </a:solidFill>
                <a:latin typeface="Segoe UI"/>
              </a:rPr>
              <a:t>) getragen.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CC6B8B9-799B-4E1A-8291-B727807140FF}"/>
              </a:ext>
            </a:extLst>
          </p:cNvPr>
          <p:cNvSpPr txBox="1"/>
          <p:nvPr/>
        </p:nvSpPr>
        <p:spPr>
          <a:xfrm>
            <a:off x="6349660" y="5641277"/>
            <a:ext cx="550610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900" i="1">
                <a:latin typeface="Segoe UI" panose="020B0502040204020203" pitchFamily="34" charset="0"/>
                <a:cs typeface="Segoe UI" panose="020B0502040204020203" pitchFamily="34" charset="0"/>
              </a:rPr>
              <a:t>* Für externe Lernaktivitäten steht dem MA ein Weiterbildungskostenzuschuss lt. RL 20.M113 zur Verfügung.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06134313-351A-447B-AAFC-BB21CEA745C2}"/>
              </a:ext>
            </a:extLst>
          </p:cNvPr>
          <p:cNvGrpSpPr/>
          <p:nvPr/>
        </p:nvGrpSpPr>
        <p:grpSpPr>
          <a:xfrm>
            <a:off x="5929110" y="3457319"/>
            <a:ext cx="662354" cy="288376"/>
            <a:chOff x="5815547" y="3924131"/>
            <a:chExt cx="889480" cy="387261"/>
          </a:xfrm>
          <a:solidFill>
            <a:srgbClr val="7CCB62"/>
          </a:solidFill>
        </p:grpSpPr>
        <p:sp>
          <p:nvSpPr>
            <p:cNvPr id="15" name="Pfeil: gebogen 14">
              <a:extLst>
                <a:ext uri="{FF2B5EF4-FFF2-40B4-BE49-F238E27FC236}">
                  <a16:creationId xmlns:a16="http://schemas.microsoft.com/office/drawing/2014/main" id="{147E456B-CCCE-4050-9DB3-AA7C6F2CA0A7}"/>
                </a:ext>
              </a:extLst>
            </p:cNvPr>
            <p:cNvSpPr/>
            <p:nvPr/>
          </p:nvSpPr>
          <p:spPr>
            <a:xfrm flipV="1">
              <a:off x="6208031" y="3925156"/>
              <a:ext cx="496996" cy="386236"/>
            </a:xfrm>
            <a:prstGeom prst="bentArrow">
              <a:avLst/>
            </a:prstGeom>
            <a:grpFill/>
            <a:ln w="19050">
              <a:solidFill>
                <a:srgbClr val="7CCB6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>
                <a:solidFill>
                  <a:schemeClr val="tx1"/>
                </a:solidFill>
              </a:endParaRPr>
            </a:p>
          </p:txBody>
        </p:sp>
        <p:sp>
          <p:nvSpPr>
            <p:cNvPr id="41" name="Pfeil: gebogen 40">
              <a:extLst>
                <a:ext uri="{FF2B5EF4-FFF2-40B4-BE49-F238E27FC236}">
                  <a16:creationId xmlns:a16="http://schemas.microsoft.com/office/drawing/2014/main" id="{7BC10CAA-540C-484B-B94C-3C950A0CFBA9}"/>
                </a:ext>
              </a:extLst>
            </p:cNvPr>
            <p:cNvSpPr/>
            <p:nvPr/>
          </p:nvSpPr>
          <p:spPr>
            <a:xfrm flipH="1" flipV="1">
              <a:off x="5815547" y="3924131"/>
              <a:ext cx="496996" cy="386236"/>
            </a:xfrm>
            <a:prstGeom prst="bentArrow">
              <a:avLst/>
            </a:prstGeom>
            <a:grpFill/>
            <a:ln w="19050">
              <a:solidFill>
                <a:srgbClr val="7CCB6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err="1">
                <a:solidFill>
                  <a:schemeClr val="tx1"/>
                </a:solidFill>
              </a:endParaRPr>
            </a:p>
          </p:txBody>
        </p: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FB3836DD-A4EA-4139-8E53-B38E26165BE8}"/>
              </a:ext>
            </a:extLst>
          </p:cNvPr>
          <p:cNvSpPr txBox="1"/>
          <p:nvPr/>
        </p:nvSpPr>
        <p:spPr>
          <a:xfrm>
            <a:off x="589897" y="5626415"/>
            <a:ext cx="550610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900" i="1">
                <a:latin typeface="Segoe UI" panose="020B0502040204020203" pitchFamily="34" charset="0"/>
                <a:cs typeface="Segoe UI" panose="020B0502040204020203" pitchFamily="34" charset="0"/>
              </a:rPr>
              <a:t>*Weiterhin werden Stipendienprogrammen zur Weiterbildung und Entwicklung mit einem nicht-akademischen oder akademischen Abschluss gefördert. Augenmerk bei Bewerbung liegt auf sozialen Gesichtspunkten. </a:t>
            </a:r>
          </a:p>
        </p:txBody>
      </p:sp>
      <p:pic>
        <p:nvPicPr>
          <p:cNvPr id="24" name="Grafik 23" descr="Handschlag mit einfarbiger Füllung">
            <a:extLst>
              <a:ext uri="{FF2B5EF4-FFF2-40B4-BE49-F238E27FC236}">
                <a16:creationId xmlns:a16="http://schemas.microsoft.com/office/drawing/2014/main" id="{C61C1E23-FFF0-4802-87A6-62610D7F85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2014" y="1287944"/>
            <a:ext cx="914400" cy="914400"/>
          </a:xfrm>
          <a:prstGeom prst="rect">
            <a:avLst/>
          </a:prstGeom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54536F8C-4C8D-4B6D-99E1-611C02468B9B}"/>
              </a:ext>
            </a:extLst>
          </p:cNvPr>
          <p:cNvGrpSpPr/>
          <p:nvPr/>
        </p:nvGrpSpPr>
        <p:grpSpPr>
          <a:xfrm>
            <a:off x="7400428" y="1294315"/>
            <a:ext cx="639878" cy="669587"/>
            <a:chOff x="527245" y="1365859"/>
            <a:chExt cx="639878" cy="669587"/>
          </a:xfrm>
        </p:grpSpPr>
        <p:grpSp>
          <p:nvGrpSpPr>
            <p:cNvPr id="36" name="Group 9">
              <a:extLst>
                <a:ext uri="{FF2B5EF4-FFF2-40B4-BE49-F238E27FC236}">
                  <a16:creationId xmlns:a16="http://schemas.microsoft.com/office/drawing/2014/main" id="{0F1AD446-7056-410F-9320-FBA121318018}"/>
                </a:ext>
              </a:extLst>
            </p:cNvPr>
            <p:cNvGrpSpPr/>
            <p:nvPr/>
          </p:nvGrpSpPr>
          <p:grpSpPr>
            <a:xfrm>
              <a:off x="527245" y="1377891"/>
              <a:ext cx="639878" cy="657555"/>
              <a:chOff x="953424" y="1486521"/>
              <a:chExt cx="2228412" cy="2228409"/>
            </a:xfrm>
            <a:solidFill>
              <a:srgbClr val="2486E9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4A706D37-8227-4EA2-87C0-3316523A50BB}"/>
                  </a:ext>
                </a:extLst>
              </p:cNvPr>
              <p:cNvSpPr/>
              <p:nvPr/>
            </p:nvSpPr>
            <p:spPr>
              <a:xfrm>
                <a:off x="953424" y="1486521"/>
                <a:ext cx="2228412" cy="2228409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spcFirstLastPara="0" vert="horz" wrap="square" lIns="356481" tIns="548640" rIns="356481" bIns="436755" numCol="1" spcCol="1270" anchor="ctr" anchorCtr="0">
                <a:noAutofit/>
              </a:bodyPr>
              <a:lstStyle/>
              <a:p>
                <a:pPr marL="0" marR="0" lvl="0" indent="0" algn="ctr" defTabSz="1333467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8" name="Oval 11">
                <a:extLst>
                  <a:ext uri="{FF2B5EF4-FFF2-40B4-BE49-F238E27FC236}">
                    <a16:creationId xmlns:a16="http://schemas.microsoft.com/office/drawing/2014/main" id="{C7126139-C4C3-4CB3-9FD6-EB7F26284F98}"/>
                  </a:ext>
                </a:extLst>
              </p:cNvPr>
              <p:cNvSpPr/>
              <p:nvPr/>
            </p:nvSpPr>
            <p:spPr>
              <a:xfrm>
                <a:off x="1376346" y="1909439"/>
                <a:ext cx="1382568" cy="1382568"/>
              </a:xfrm>
              <a:prstGeom prst="ellipse">
                <a:avLst/>
              </a:prstGeom>
              <a:grpFill/>
              <a:ln w="571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A6B27121-8493-49FC-914A-630950F68527}"/>
                </a:ext>
              </a:extLst>
            </p:cNvPr>
            <p:cNvCxnSpPr/>
            <p:nvPr/>
          </p:nvCxnSpPr>
          <p:spPr>
            <a:xfrm flipH="1">
              <a:off x="565833" y="1365859"/>
              <a:ext cx="577226" cy="657555"/>
            </a:xfrm>
            <a:prstGeom prst="line">
              <a:avLst/>
            </a:prstGeom>
            <a:ln w="38100">
              <a:solidFill>
                <a:srgbClr val="2486E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91500CD4-A6A8-4A54-A624-11170D24051C}"/>
              </a:ext>
            </a:extLst>
          </p:cNvPr>
          <p:cNvGrpSpPr/>
          <p:nvPr/>
        </p:nvGrpSpPr>
        <p:grpSpPr>
          <a:xfrm>
            <a:off x="271131" y="3708733"/>
            <a:ext cx="447308" cy="453848"/>
            <a:chOff x="-397735" y="873311"/>
            <a:chExt cx="1388472" cy="1408776"/>
          </a:xfrm>
        </p:grpSpPr>
        <p:grpSp>
          <p:nvGrpSpPr>
            <p:cNvPr id="61" name="Group 3">
              <a:extLst>
                <a:ext uri="{FF2B5EF4-FFF2-40B4-BE49-F238E27FC236}">
                  <a16:creationId xmlns:a16="http://schemas.microsoft.com/office/drawing/2014/main" id="{869D0FA9-F390-421E-96A3-ABCC5B9022DF}"/>
                </a:ext>
              </a:extLst>
            </p:cNvPr>
            <p:cNvGrpSpPr/>
            <p:nvPr/>
          </p:nvGrpSpPr>
          <p:grpSpPr>
            <a:xfrm>
              <a:off x="-397735" y="873311"/>
              <a:ext cx="1388472" cy="1408776"/>
              <a:chOff x="531982" y="1357074"/>
              <a:chExt cx="1412536" cy="1412536"/>
            </a:xfrm>
          </p:grpSpPr>
          <p:sp>
            <p:nvSpPr>
              <p:cNvPr id="63" name="Oval 4">
                <a:extLst>
                  <a:ext uri="{FF2B5EF4-FFF2-40B4-BE49-F238E27FC236}">
                    <a16:creationId xmlns:a16="http://schemas.microsoft.com/office/drawing/2014/main" id="{639CDA1F-8BB3-42EF-B615-52B3954ECAA3}"/>
                  </a:ext>
                </a:extLst>
              </p:cNvPr>
              <p:cNvSpPr/>
              <p:nvPr/>
            </p:nvSpPr>
            <p:spPr>
              <a:xfrm>
                <a:off x="531982" y="1357074"/>
                <a:ext cx="1412536" cy="1412536"/>
              </a:xfrm>
              <a:prstGeom prst="ellipse">
                <a:avLst/>
              </a:prstGeom>
              <a:noFill/>
              <a:ln w="25400" cap="flat" cmpd="sng" algn="ctr">
                <a:solidFill>
                  <a:srgbClr val="7CCB6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4" name="Oval 5">
                <a:extLst>
                  <a:ext uri="{FF2B5EF4-FFF2-40B4-BE49-F238E27FC236}">
                    <a16:creationId xmlns:a16="http://schemas.microsoft.com/office/drawing/2014/main" id="{9ABFBD4D-7946-4E72-9ECE-97225BB72E7B}"/>
                  </a:ext>
                </a:extLst>
              </p:cNvPr>
              <p:cNvSpPr/>
              <p:nvPr/>
            </p:nvSpPr>
            <p:spPr>
              <a:xfrm>
                <a:off x="620543" y="1445635"/>
                <a:ext cx="1235414" cy="1235414"/>
              </a:xfrm>
              <a:prstGeom prst="ellipse">
                <a:avLst/>
              </a:prstGeom>
              <a:solidFill>
                <a:srgbClr val="7CCB6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pic>
          <p:nvPicPr>
            <p:cNvPr id="62" name="Grafik 61" descr="Zahnräder mit einfarbiger Füllung">
              <a:extLst>
                <a:ext uri="{FF2B5EF4-FFF2-40B4-BE49-F238E27FC236}">
                  <a16:creationId xmlns:a16="http://schemas.microsoft.com/office/drawing/2014/main" id="{0B9A7910-178B-49A7-9F87-5EB839A60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-161072" y="1095144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3">
            <a:extLst>
              <a:ext uri="{FF2B5EF4-FFF2-40B4-BE49-F238E27FC236}">
                <a16:creationId xmlns:a16="http://schemas.microsoft.com/office/drawing/2014/main" id="{364D01C3-BD11-433A-A64D-FA9CEB9054D6}"/>
              </a:ext>
            </a:extLst>
          </p:cNvPr>
          <p:cNvGrpSpPr/>
          <p:nvPr/>
        </p:nvGrpSpPr>
        <p:grpSpPr>
          <a:xfrm>
            <a:off x="11596673" y="3636423"/>
            <a:ext cx="479344" cy="486354"/>
            <a:chOff x="531982" y="1357074"/>
            <a:chExt cx="1412536" cy="1412536"/>
          </a:xfrm>
        </p:grpSpPr>
        <p:sp>
          <p:nvSpPr>
            <p:cNvPr id="66" name="Oval 4">
              <a:extLst>
                <a:ext uri="{FF2B5EF4-FFF2-40B4-BE49-F238E27FC236}">
                  <a16:creationId xmlns:a16="http://schemas.microsoft.com/office/drawing/2014/main" id="{0B990A68-EDA1-45D6-AB91-42649F845FC0}"/>
                </a:ext>
              </a:extLst>
            </p:cNvPr>
            <p:cNvSpPr/>
            <p:nvPr/>
          </p:nvSpPr>
          <p:spPr>
            <a:xfrm>
              <a:off x="531982" y="1357074"/>
              <a:ext cx="1412536" cy="1412536"/>
            </a:xfrm>
            <a:prstGeom prst="ellipse">
              <a:avLst/>
            </a:prstGeom>
            <a:noFill/>
            <a:ln w="25400" cap="flat" cmpd="sng" algn="ctr">
              <a:solidFill>
                <a:srgbClr val="7CCB6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7" name="Oval 5">
              <a:extLst>
                <a:ext uri="{FF2B5EF4-FFF2-40B4-BE49-F238E27FC236}">
                  <a16:creationId xmlns:a16="http://schemas.microsoft.com/office/drawing/2014/main" id="{4D160F40-5253-4700-BD47-BD15C9C8779D}"/>
                </a:ext>
              </a:extLst>
            </p:cNvPr>
            <p:cNvSpPr/>
            <p:nvPr/>
          </p:nvSpPr>
          <p:spPr>
            <a:xfrm>
              <a:off x="620542" y="1445636"/>
              <a:ext cx="1235415" cy="1235415"/>
            </a:xfrm>
            <a:prstGeom prst="ellipse">
              <a:avLst/>
            </a:prstGeom>
            <a:solidFill>
              <a:srgbClr val="7CCB6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68" name="Grafik 67" descr="Gehirn im Kopf mit einfarbiger Füllung">
            <a:extLst>
              <a:ext uri="{FF2B5EF4-FFF2-40B4-BE49-F238E27FC236}">
                <a16:creationId xmlns:a16="http://schemas.microsoft.com/office/drawing/2014/main" id="{7765F4D2-38DA-4659-A444-308D1A5CE1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707836" y="3729222"/>
            <a:ext cx="295852" cy="2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722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HANGETRACKING" val="true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E-Mail-Adresse;Bitte geben Sie hier Ihre E-Mail-Adresse ein"/>
  <p:tag name="MIO_USER_INPUT_OPTIONAL" val=" "/>
  <p:tag name="MIO_USER_INPUT_TEXT" val="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Telefonnummer;Bitten geben Sie hier Ihre Telefonnummer ein"/>
  <p:tag name="MIO_USER_INPUT_OPTIONAL" val=" "/>
  <p:tag name="MIO_USER_INPUT_TEXT" val="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Abteilung;Bitte geben Sie hier Ihre Abteilung ein"/>
  <p:tag name="MIO_USER_INPUT_OPTIONAL" val=" "/>
  <p:tag name="MIO_USER_INPUT_TEXT" val="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Name;Bitte geben Sie hier Ihren Vor- und Nachnamen ein"/>
  <p:tag name="MIO_USER_INPUT_OPTIONAL" val=" "/>
  <p:tag name="MIO_USER_INPUT_TEXT" val="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Copyright;Bitte wählen Sie den Status dieser Präsentation aus"/>
  <p:tag name="MIO_USER_INPUT_OPTIONS" val="Vertraulich;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9"/>
  <p:tag name="MIO_SHOW_DATE" val="True"/>
  <p:tag name="MIO_SHOW_FOOTER" val="True"/>
  <p:tag name="MIO_SHOW_PAGENUMBER" val="True"/>
  <p:tag name="MIO_AVOID_BLANK_LAYOUT" val="True"/>
  <p:tag name="MIO_CD_LAYOUT_VALID_AREA" val="False"/>
  <p:tag name="MIO_NUMBER_OF_VALID_LAYOUTS" val="22"/>
  <p:tag name="MIO_HDS" val="True"/>
  <p:tag name="MIO_SKIPVERSION" val="01.01.0001 00:00:00"/>
  <p:tag name="MIO_EKGUID" val="b462a286-179c-464a-9ad9-b0d3902f5fe5"/>
  <p:tag name="MIO_UPDATE" val="True"/>
  <p:tag name="MIO_VERSION" val="17.06.2019 14:20:16"/>
  <p:tag name="MIO_DBID" val="8236CE71-3243-41A3-904F-7EA9E80C736A"/>
  <p:tag name="MIO_LASTDOWNLOADED" val="15.10.2021 13:40:57"/>
  <p:tag name="MIO_OBJECTNAME" val="TRUMPF DE"/>
  <p:tag name="MIO_LASTEDITORNAME" val="Katharina Kampen"/>
  <p:tag name="MIO_CDID" val="d30371fb-bd2b-4816-a0ce-bd6a1479ab6b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E-Mail-Adresse;Bitte geben Sie hier Ihre E-Mail-Adresse ein"/>
  <p:tag name="MIO_USER_INPUT_OPTIONAL" val=" "/>
  <p:tag name="MIO_USER_INPUT_TEXT" val="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Telefonnummer;Bitten geben Sie hier Ihre Telefonnummer ein"/>
  <p:tag name="MIO_USER_INPUT_OPTIONAL" val=" "/>
  <p:tag name="MIO_USER_INPUT_TEXT" val=" 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Abteilung;Bitte geben Sie hier Ihre Abteilung ein"/>
  <p:tag name="MIO_USER_INPUT_OPTIONAL" val=" "/>
  <p:tag name="MIO_USER_INPUT_TEXT" val=" 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Name;Bitte geben Sie hier Ihren Vor- und Nachnamen ein"/>
  <p:tag name="MIO_USER_INPUT_OPTIONAL" val=" "/>
  <p:tag name="MIO_USER_INPUT_TEXT" val=" 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Copyright;Bitte wählen Sie den Status dieser Präsentation aus"/>
  <p:tag name="MIO_USER_INPUT_OPTIONS" val="Vertraulich; 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9"/>
  <p:tag name="MIO_SHOW_DATE" val="True"/>
  <p:tag name="MIO_SHOW_FOOTER" val="True"/>
  <p:tag name="MIO_SHOW_PAGENUMBER" val="True"/>
  <p:tag name="MIO_AVOID_BLANK_LAYOUT" val="True"/>
  <p:tag name="MIO_CD_LAYOUT_VALID_AREA" val="False"/>
  <p:tag name="MIO_NUMBER_OF_VALID_LAYOUTS" val="22"/>
  <p:tag name="MIO_HDS" val="True"/>
  <p:tag name="MIO_SKIPVERSION" val="01.01.0001 00:00:00"/>
  <p:tag name="MIO_EKGUID" val="b462a286-179c-464a-9ad9-b0d3902f5fe5"/>
  <p:tag name="MIO_UPDATE" val="True"/>
  <p:tag name="MIO_VERSION" val="17.06.2019 14:20:16"/>
  <p:tag name="MIO_DBID" val="8236CE71-3243-41A3-904F-7EA9E80C736A"/>
  <p:tag name="MIO_LASTDOWNLOADED" val="15.10.2021 13:40:57"/>
  <p:tag name="MIO_OBJECTNAME" val="TRUMPF DE"/>
  <p:tag name="MIO_LASTEDITORNAME" val="Katharina Kampen"/>
  <p:tag name="MIO_CDID" val="d30371fb-bd2b-4816-a0ce-bd6a1479ab6b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Copyright;Bitte wählen Sie den Status dieser Präsentation aus"/>
  <p:tag name="MIO_USER_INPUT_OPTIONS" val="Vertraulich; 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E-Mail-Adresse;Bitte geben Sie hier Ihre E-Mail-Adresse ein"/>
  <p:tag name="MIO_USER_INPUT_OPTIONAL" val=" "/>
  <p:tag name="MIO_USER_INPUT_TEXT" val=" 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Telefonnummer;Bitten geben Sie hier Ihre Telefonnummer ein"/>
  <p:tag name="MIO_USER_INPUT_OPTIONAL" val=" "/>
  <p:tag name="MIO_USER_INPUT_TEXT" val=" 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Abteilung;Bitte geben Sie hier Ihre Abteilung ein"/>
  <p:tag name="MIO_USER_INPUT_OPTIONAL" val=" "/>
  <p:tag name="MIO_USER_INPUT_TEXT" val=" 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Name;Bitte geben Sie hier Ihren Vor- und Nachnamen ein"/>
  <p:tag name="MIO_USER_INPUT_OPTIONAL" val=" "/>
  <p:tag name="MIO_USER_INPUT_TEXT" val=" 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LEVEL_STRING" val="1"/>
  <p:tag name="MIO_AGENDA_ELEMENTNAME" val="Bündnisstunden und Beschäftigungssicherung"/>
  <p:tag name="MIO_AGENDA_NUMBER_STRING_TAG" val="01"/>
  <p:tag name="MIO_AGENDA_SCALEMODE_FIT_TO_SLIDE_TAG" val="True"/>
  <p:tag name="MIO_AGENDA_AUTOMATIC_UPDATE_TAG" val="True"/>
  <p:tag name="MIO_SKIP_CDCHECK" val="true"/>
  <p:tag name="MIO_EKGUID" val="f698ace8-eafb-4fcb-a3d4-c1c3a64473ba"/>
  <p:tag name="MIO_GUID" val="11379a0e-8b67-480f-837b-9be5c80a9363"/>
  <p:tag name="MIO_VERSION" val="31.12.9999 23:59:59"/>
  <p:tag name="MIO_DBID" val="8236CE71-3243-41A3-904F-7EA9E80C736A"/>
  <p:tag name="MIO_LASTDOWNLOADED" val="04.11.2021 09:39:07"/>
  <p:tag name="MIO_UPDAT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9"/>
  <p:tag name="MIO_SHOW_DATE" val="True"/>
  <p:tag name="MIO_SHOW_FOOTER" val="True"/>
  <p:tag name="MIO_SHOW_PAGENUMBER" val="True"/>
  <p:tag name="MIO_AVOID_BLANK_LAYOUT" val="True"/>
  <p:tag name="MIO_CD_LAYOUT_VALID_AREA" val="False"/>
  <p:tag name="MIO_NUMBER_OF_VALID_LAYOUTS" val="22"/>
  <p:tag name="MIO_HDS" val="True"/>
  <p:tag name="MIO_SKIPVERSION" val="01.01.0001 00:00:00"/>
  <p:tag name="MIO_EKGUID" val="b462a286-179c-464a-9ad9-b0d3902f5fe5"/>
  <p:tag name="MIO_UPDATE" val="True"/>
  <p:tag name="MIO_VERSION" val="17.06.2019 14:20:16"/>
  <p:tag name="MIO_DBID" val="8236CE71-3243-41A3-904F-7EA9E80C736A"/>
  <p:tag name="MIO_LASTDOWNLOADED" val="04.11.2021 09:07:33"/>
  <p:tag name="MIO_OBJECTNAME" val="TRUMPF DE"/>
  <p:tag name="MIO_LASTEDITORNAME" val="Katharina Kampen"/>
  <p:tag name="MIO_CDID" val="d30371fb-bd2b-4816-a0ce-bd6a1479ab6b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DECORATI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DECORATI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DECORATI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DECORATI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DECORATIO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DECORATIO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DECORATI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DECORATI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DECORATI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DECORATI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DECORATI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DECORATION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DECORATIO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DECORATION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DECORATION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DECORATION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rumpf PowerPoint 2019">
  <a:themeElements>
    <a:clrScheme name="Trumpf dezent">
      <a:dk1>
        <a:srgbClr val="333333"/>
      </a:dk1>
      <a:lt1>
        <a:srgbClr val="FFFFFF"/>
      </a:lt1>
      <a:dk2>
        <a:srgbClr val="285172"/>
      </a:dk2>
      <a:lt2>
        <a:srgbClr val="FFFFFF"/>
      </a:lt2>
      <a:accent1>
        <a:srgbClr val="575757"/>
      </a:accent1>
      <a:accent2>
        <a:srgbClr val="D0D0D0"/>
      </a:accent2>
      <a:accent3>
        <a:srgbClr val="285172"/>
      </a:accent3>
      <a:accent4>
        <a:srgbClr val="8094AF"/>
      </a:accent4>
      <a:accent5>
        <a:srgbClr val="BBD03A"/>
      </a:accent5>
      <a:accent6>
        <a:srgbClr val="6C955E"/>
      </a:accent6>
      <a:hlink>
        <a:srgbClr val="204461"/>
      </a:hlink>
      <a:folHlink>
        <a:srgbClr val="638E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" id="{D746A209-D3A0-42EF-988A-4829135B642B}" vid="{7DF3D1B1-4C56-472B-9565-3D7A511C20EB}"/>
    </a:ext>
  </a:extLst>
</a:theme>
</file>

<file path=ppt/theme/theme2.xml><?xml version="1.0" encoding="utf-8"?>
<a:theme xmlns:a="http://schemas.openxmlformats.org/drawingml/2006/main" name="1_Trumpf PowerPoint 2019">
  <a:themeElements>
    <a:clrScheme name="Trumpf dezent">
      <a:dk1>
        <a:srgbClr val="333333"/>
      </a:dk1>
      <a:lt1>
        <a:srgbClr val="FFFFFF"/>
      </a:lt1>
      <a:dk2>
        <a:srgbClr val="285172"/>
      </a:dk2>
      <a:lt2>
        <a:srgbClr val="FFFFFF"/>
      </a:lt2>
      <a:accent1>
        <a:srgbClr val="575757"/>
      </a:accent1>
      <a:accent2>
        <a:srgbClr val="D0D0D0"/>
      </a:accent2>
      <a:accent3>
        <a:srgbClr val="285172"/>
      </a:accent3>
      <a:accent4>
        <a:srgbClr val="8094AF"/>
      </a:accent4>
      <a:accent5>
        <a:srgbClr val="BBD03A"/>
      </a:accent5>
      <a:accent6>
        <a:srgbClr val="6C955E"/>
      </a:accent6>
      <a:hlink>
        <a:srgbClr val="204461"/>
      </a:hlink>
      <a:folHlink>
        <a:srgbClr val="638E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" id="{D746A209-D3A0-42EF-988A-4829135B642B}" vid="{7DF3D1B1-4C56-472B-9565-3D7A511C20EB}"/>
    </a:ext>
  </a:extLst>
</a:theme>
</file>

<file path=ppt/theme/theme3.xml><?xml version="1.0" encoding="utf-8"?>
<a:theme xmlns:a="http://schemas.openxmlformats.org/drawingml/2006/main" name="2_Trumpf PowerPoint 2019">
  <a:themeElements>
    <a:clrScheme name="Trumpf dezent">
      <a:dk1>
        <a:srgbClr val="333333"/>
      </a:dk1>
      <a:lt1>
        <a:srgbClr val="FFFFFF"/>
      </a:lt1>
      <a:dk2>
        <a:srgbClr val="285172"/>
      </a:dk2>
      <a:lt2>
        <a:srgbClr val="FFFFFF"/>
      </a:lt2>
      <a:accent1>
        <a:srgbClr val="575757"/>
      </a:accent1>
      <a:accent2>
        <a:srgbClr val="D0D0D0"/>
      </a:accent2>
      <a:accent3>
        <a:srgbClr val="285172"/>
      </a:accent3>
      <a:accent4>
        <a:srgbClr val="8094AF"/>
      </a:accent4>
      <a:accent5>
        <a:srgbClr val="BBD03A"/>
      </a:accent5>
      <a:accent6>
        <a:srgbClr val="6C955E"/>
      </a:accent6>
      <a:hlink>
        <a:srgbClr val="204461"/>
      </a:hlink>
      <a:folHlink>
        <a:srgbClr val="638E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" id="{D746A209-D3A0-42EF-988A-4829135B642B}" vid="{7DF3D1B1-4C56-472B-9565-3D7A511C20EB}"/>
    </a:ext>
  </a:extLst>
</a:theme>
</file>

<file path=ppt/theme/theme4.xml><?xml version="1.0" encoding="utf-8"?>
<a:theme xmlns:a="http://schemas.openxmlformats.org/drawingml/2006/main" name="Office">
  <a:themeElements>
    <a:clrScheme name="Trumpf">
      <a:dk1>
        <a:srgbClr val="333333"/>
      </a:dk1>
      <a:lt1>
        <a:srgbClr val="FFFFFF"/>
      </a:lt1>
      <a:dk2>
        <a:srgbClr val="204461"/>
      </a:dk2>
      <a:lt2>
        <a:srgbClr val="FFFFFF"/>
      </a:lt2>
      <a:accent1>
        <a:srgbClr val="707070"/>
      </a:accent1>
      <a:accent2>
        <a:srgbClr val="D0D0D0"/>
      </a:accent2>
      <a:accent3>
        <a:srgbClr val="204461"/>
      </a:accent3>
      <a:accent4>
        <a:srgbClr val="638EBD"/>
      </a:accent4>
      <a:accent5>
        <a:srgbClr val="93C11C"/>
      </a:accent5>
      <a:accent6>
        <a:srgbClr val="6C955E"/>
      </a:accent6>
      <a:hlink>
        <a:srgbClr val="204461"/>
      </a:hlink>
      <a:folHlink>
        <a:srgbClr val="638EBD"/>
      </a:folHlink>
    </a:clrScheme>
    <a:fontScheme name="Benutzerdefiniert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Trumpf">
      <a:dk1>
        <a:srgbClr val="333333"/>
      </a:dk1>
      <a:lt1>
        <a:srgbClr val="FFFFFF"/>
      </a:lt1>
      <a:dk2>
        <a:srgbClr val="204461"/>
      </a:dk2>
      <a:lt2>
        <a:srgbClr val="FFFFFF"/>
      </a:lt2>
      <a:accent1>
        <a:srgbClr val="707070"/>
      </a:accent1>
      <a:accent2>
        <a:srgbClr val="D0D0D0"/>
      </a:accent2>
      <a:accent3>
        <a:srgbClr val="204461"/>
      </a:accent3>
      <a:accent4>
        <a:srgbClr val="638EBD"/>
      </a:accent4>
      <a:accent5>
        <a:srgbClr val="93C11C"/>
      </a:accent5>
      <a:accent6>
        <a:srgbClr val="6C955E"/>
      </a:accent6>
      <a:hlink>
        <a:srgbClr val="204461"/>
      </a:hlink>
      <a:folHlink>
        <a:srgbClr val="638EBD"/>
      </a:folHlink>
    </a:clrScheme>
    <a:fontScheme name="Benutzerdefiniert 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c70353-449a-458c-af38-81fd801b6559" xsi:nil="true"/>
    <lcf76f155ced4ddcb4097134ff3c332f xmlns="46a56ff4-038c-43a1-8198-66df79d5b4f2">
      <Terms xmlns="http://schemas.microsoft.com/office/infopath/2007/PartnerControls"/>
    </lcf76f155ced4ddcb4097134ff3c332f>
    <Uhrzeit xmlns="46a56ff4-038c-43a1-8198-66df79d5b4f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DC99EB5B522442BFB271BE36A4F819" ma:contentTypeVersion="17" ma:contentTypeDescription="Ein neues Dokument erstellen." ma:contentTypeScope="" ma:versionID="a70fb71c8d03ff12ade853dbdbf2954b">
  <xsd:schema xmlns:xsd="http://www.w3.org/2001/XMLSchema" xmlns:xs="http://www.w3.org/2001/XMLSchema" xmlns:p="http://schemas.microsoft.com/office/2006/metadata/properties" xmlns:ns2="46a56ff4-038c-43a1-8198-66df79d5b4f2" xmlns:ns3="acc70353-449a-458c-af38-81fd801b6559" targetNamespace="http://schemas.microsoft.com/office/2006/metadata/properties" ma:root="true" ma:fieldsID="3065265883915d1102bea8f7b0131355" ns2:_="" ns3:_="">
    <xsd:import namespace="46a56ff4-038c-43a1-8198-66df79d5b4f2"/>
    <xsd:import namespace="acc70353-449a-458c-af38-81fd801b65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Uhrzeit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56ff4-038c-43a1-8198-66df79d5b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Uhrzeit" ma:index="18" nillable="true" ma:displayName="Uhrzeit" ma:format="DateOnly" ma:internalName="Uhrzeit">
      <xsd:simpleType>
        <xsd:restriction base="dms:DateTime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5e9485e2-df4f-4880-8a81-872be8114f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70353-449a-458c-af38-81fd801b655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32400c1-fff9-468c-bdef-2fcd72bfa8a4}" ma:internalName="TaxCatchAll" ma:showField="CatchAllData" ma:web="acc70353-449a-458c-af38-81fd801b65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831FCD-4214-41F8-9D09-3F01A5E226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D96EA3-CED1-4917-8FEF-23AF143E046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04382a0-9780-40b2-a496-a935f1d082c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f1d71e93-7069-47e2-ac35-8268f402b09a"/>
    <ds:schemaRef ds:uri="http://www.w3.org/XML/1998/namespace"/>
    <ds:schemaRef ds:uri="90ed1bf7-83fc-455d-ba27-00cceabe3758"/>
    <ds:schemaRef ds:uri="e9621dcd-59de-421f-9f04-04ef58d2cbc5"/>
  </ds:schemaRefs>
</ds:datastoreItem>
</file>

<file path=customXml/itemProps3.xml><?xml version="1.0" encoding="utf-8"?>
<ds:datastoreItem xmlns:ds="http://schemas.openxmlformats.org/officeDocument/2006/customXml" ds:itemID="{B624F788-D188-412B-A46C-B52E1F3A8E2F}"/>
</file>

<file path=docProps/app.xml><?xml version="1.0" encoding="utf-8"?>
<Properties xmlns="http://schemas.openxmlformats.org/officeDocument/2006/extended-properties" xmlns:vt="http://schemas.openxmlformats.org/officeDocument/2006/docPropsVTypes">
  <Template>1902_Trumpf-Master_Dada_v9_Neues-Raster</Template>
  <TotalTime>0</TotalTime>
  <Words>1260</Words>
  <Application>Microsoft Office PowerPoint</Application>
  <PresentationFormat>Widescreen</PresentationFormat>
  <Paragraphs>293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Trumpf PowerPoint 2019</vt:lpstr>
      <vt:lpstr>1_Trumpf PowerPoint 2019</vt:lpstr>
      <vt:lpstr>2_Trumpf PowerPoint 2019</vt:lpstr>
      <vt:lpstr>Bündnis 2025: Flexibilität und Vertrauen</vt:lpstr>
      <vt:lpstr>Die Geschichte Bündnis für Arbeit bei TRUMPF  </vt:lpstr>
      <vt:lpstr>Agenda</vt:lpstr>
      <vt:lpstr>Charakteristik des Zwei-Konten-Modells</vt:lpstr>
      <vt:lpstr>Arbeitszeit</vt:lpstr>
      <vt:lpstr>Möglichkeit für Auszeiten bei TRUMPF</vt:lpstr>
      <vt:lpstr>Wahlarbeitszeit (WAZ) </vt:lpstr>
      <vt:lpstr>TRUMPF Familien und Weiterbildungs-Konto (TFW) bei TRUMPF  </vt:lpstr>
      <vt:lpstr>Qualifizierung – Welche Neuerungen gibt es?</vt:lpstr>
      <vt:lpstr>PowerPoint Presentation</vt:lpstr>
      <vt:lpstr>Mobiles Arbeiten</vt:lpstr>
      <vt:lpstr>Fragen und Antworten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 in zwei Zeilen</dc:title>
  <dc:creator>Katharina Kampen</dc:creator>
  <cp:lastModifiedBy>Peth, Carolin</cp:lastModifiedBy>
  <cp:revision>25</cp:revision>
  <cp:lastPrinted>2019-01-11T14:04:50Z</cp:lastPrinted>
  <dcterms:created xsi:type="dcterms:W3CDTF">2019-04-11T08:14:40Z</dcterms:created>
  <dcterms:modified xsi:type="dcterms:W3CDTF">2023-04-21T09:32:29Z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0x01010075DC99EB5B522442BFB271BE36A4F819</vt:lpwstr>
  </property>
  <property fmtid="{D5CDD505-2E9C-101B-9397-08002B2CF9AE}" pid="3" name="MediaServiceImageTags">
    <vt:lpwstr/>
  </property>
</Properties>
</file>