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322" r:id="rId5"/>
    <p:sldId id="3627" r:id="rId6"/>
    <p:sldId id="333" r:id="rId7"/>
    <p:sldId id="3604" r:id="rId8"/>
    <p:sldId id="3585" r:id="rId9"/>
    <p:sldId id="3652" r:id="rId10"/>
    <p:sldId id="3646" r:id="rId11"/>
    <p:sldId id="3645" r:id="rId12"/>
    <p:sldId id="3639" r:id="rId13"/>
    <p:sldId id="3623" r:id="rId14"/>
    <p:sldId id="3596" r:id="rId15"/>
    <p:sldId id="3634" r:id="rId16"/>
    <p:sldId id="3650" r:id="rId17"/>
    <p:sldId id="3641" r:id="rId18"/>
    <p:sldId id="3630" r:id="rId19"/>
    <p:sldId id="3649" r:id="rId20"/>
    <p:sldId id="3642" r:id="rId21"/>
    <p:sldId id="3629" r:id="rId22"/>
    <p:sldId id="3651" r:id="rId23"/>
    <p:sldId id="341" r:id="rId24"/>
    <p:sldId id="3647" r:id="rId25"/>
  </p:sldIdLst>
  <p:sldSz cx="12192000" cy="6858000"/>
  <p:notesSz cx="6858000" cy="9144000"/>
  <p:custDataLst>
    <p:tags r:id="rId28"/>
  </p:custDataLst>
  <p:defaultTextStyle>
    <a:defPPr>
      <a:defRPr lang="de-DE"/>
    </a:defPPr>
    <a:lvl1pPr marL="0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5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3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7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0B4D6BE5-582E-4931-B45A-46F6B2C1FDF0}">
          <p14:sldIdLst>
            <p14:sldId id="322"/>
            <p14:sldId id="3627"/>
          </p14:sldIdLst>
        </p14:section>
        <p14:section name="Motivation" id="{E7149891-BFCB-40A9-B52F-B4B706754AA7}">
          <p14:sldIdLst>
            <p14:sldId id="333"/>
          </p14:sldIdLst>
        </p14:section>
        <p14:section name="Umsetzungen am Standort - Neubau" id="{CD87DC6D-2C19-44EC-BC77-79DD2824219B}">
          <p14:sldIdLst>
            <p14:sldId id="3604"/>
            <p14:sldId id="3585"/>
            <p14:sldId id="3652"/>
            <p14:sldId id="3646"/>
            <p14:sldId id="3645"/>
            <p14:sldId id="3639"/>
            <p14:sldId id="3623"/>
            <p14:sldId id="3596"/>
          </p14:sldIdLst>
        </p14:section>
        <p14:section name="Ausbau der Photovoltaik" id="{7DA85000-329D-4777-9AF2-F8C2B599549D}">
          <p14:sldIdLst>
            <p14:sldId id="3634"/>
            <p14:sldId id="3650"/>
            <p14:sldId id="3641"/>
          </p14:sldIdLst>
        </p14:section>
        <p14:section name="Effizienzziele und Transformation" id="{0C287F16-6599-43D9-A963-E41C333B82DC}">
          <p14:sldIdLst>
            <p14:sldId id="3630"/>
            <p14:sldId id="3649"/>
            <p14:sldId id="3642"/>
            <p14:sldId id="3629"/>
            <p14:sldId id="3651"/>
            <p14:sldId id="341"/>
            <p14:sldId id="3647"/>
          </p14:sldIdLst>
        </p14:section>
        <p14:section name="Archiv" id="{891F62B0-5467-44CE-A857-B8DC973C138C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9727B78-073D-9F06-B8D2-CF7FFDB2FBF2}" name="Daniel Moog (ETA-Solutions)" initials="DM(S" userId="S::moog@eta-solutions.de::b72a5d10-bdc0-4a31-aad3-64ece822f9d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5172"/>
    <a:srgbClr val="164A63"/>
    <a:srgbClr val="FFFFFF"/>
    <a:srgbClr val="0132BB"/>
    <a:srgbClr val="D9D9D9"/>
    <a:srgbClr val="EEEEEE"/>
    <a:srgbClr val="A6A6A6"/>
    <a:srgbClr val="1D788C"/>
    <a:srgbClr val="196076"/>
    <a:srgbClr val="70AD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AD00EC-6160-4C0E-9AC5-35B2F20D982F}" v="1" dt="2023-04-20T18:19:44.859"/>
    <p1510:client id="{B17F0564-CFCF-DA27-AF6B-2E44A4E9ED74}" v="1" dt="2023-04-24T09:43:33.468"/>
    <p1510:client id="{CA867408-FD1F-2938-AE7C-B60402971C08}" v="1" dt="2023-04-25T13:52:20.86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649" autoAdjust="0"/>
  </p:normalViewPr>
  <p:slideViewPr>
    <p:cSldViewPr snapToGrid="0">
      <p:cViewPr varScale="1">
        <p:scale>
          <a:sx n="81" d="100"/>
          <a:sy n="81" d="100"/>
        </p:scale>
        <p:origin x="77" y="2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3228" y="9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Relationship Id="rId35" Type="http://schemas.microsoft.com/office/2018/10/relationships/authors" Target="author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uerk, Oliver" userId="S::oliver.tuerk@trumpf.com::4119a9b7-72d2-4ae8-996c-804f51dcb23e" providerId="AD" clId="Web-{83AD00EC-6160-4C0E-9AC5-35B2F20D982F}"/>
    <pc:docChg chg="sldOrd modSection">
      <pc:chgData name="Tuerk, Oliver" userId="S::oliver.tuerk@trumpf.com::4119a9b7-72d2-4ae8-996c-804f51dcb23e" providerId="AD" clId="Web-{83AD00EC-6160-4C0E-9AC5-35B2F20D982F}" dt="2023-04-20T18:19:44.859" v="0"/>
      <pc:docMkLst>
        <pc:docMk/>
      </pc:docMkLst>
      <pc:sldChg chg="ord">
        <pc:chgData name="Tuerk, Oliver" userId="S::oliver.tuerk@trumpf.com::4119a9b7-72d2-4ae8-996c-804f51dcb23e" providerId="AD" clId="Web-{83AD00EC-6160-4C0E-9AC5-35B2F20D982F}" dt="2023-04-20T18:19:44.859" v="0"/>
        <pc:sldMkLst>
          <pc:docMk/>
          <pc:sldMk cId="4205618918" sldId="3627"/>
        </pc:sldMkLst>
      </pc:sldChg>
    </pc:docChg>
  </pc:docChgLst>
  <pc:docChgLst>
    <pc:chgData name="Georg Wasserloos" userId="S::georg.wasserloos@macils.de::ee35fb2f-40a5-45df-8d18-b6e8d5f17351" providerId="AD" clId="Web-{B17F0564-CFCF-DA27-AF6B-2E44A4E9ED74}"/>
    <pc:docChg chg="sldOrd">
      <pc:chgData name="Georg Wasserloos" userId="S::georg.wasserloos@macils.de::ee35fb2f-40a5-45df-8d18-b6e8d5f17351" providerId="AD" clId="Web-{B17F0564-CFCF-DA27-AF6B-2E44A4E9ED74}" dt="2023-04-24T09:43:33.468" v="0"/>
      <pc:docMkLst>
        <pc:docMk/>
      </pc:docMkLst>
      <pc:sldChg chg="ord">
        <pc:chgData name="Georg Wasserloos" userId="S::georg.wasserloos@macils.de::ee35fb2f-40a5-45df-8d18-b6e8d5f17351" providerId="AD" clId="Web-{B17F0564-CFCF-DA27-AF6B-2E44A4E9ED74}" dt="2023-04-24T09:43:33.468" v="0"/>
        <pc:sldMkLst>
          <pc:docMk/>
          <pc:sldMk cId="1375933529" sldId="341"/>
        </pc:sldMkLst>
      </pc:sldChg>
    </pc:docChg>
  </pc:docChgLst>
  <pc:docChgLst>
    <pc:chgData name="Sandra Bulat" userId="S::sandra.bulat@macils.de::ce4c9338-66ac-487b-b7f9-2474d6b398ed" providerId="AD" clId="Web-{CA867408-FD1F-2938-AE7C-B60402971C08}"/>
    <pc:docChg chg="sldOrd">
      <pc:chgData name="Sandra Bulat" userId="S::sandra.bulat@macils.de::ce4c9338-66ac-487b-b7f9-2474d6b398ed" providerId="AD" clId="Web-{CA867408-FD1F-2938-AE7C-B60402971C08}" dt="2023-04-25T13:52:20.865" v="0"/>
      <pc:docMkLst>
        <pc:docMk/>
      </pc:docMkLst>
      <pc:sldChg chg="ord">
        <pc:chgData name="Sandra Bulat" userId="S::sandra.bulat@macils.de::ce4c9338-66ac-487b-b7f9-2474d6b398ed" providerId="AD" clId="Web-{CA867408-FD1F-2938-AE7C-B60402971C08}" dt="2023-04-25T13:52:20.865" v="0"/>
        <pc:sldMkLst>
          <pc:docMk/>
          <pc:sldMk cId="4205618918" sldId="362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B810D8D-68EF-104F-897B-400E5A86AC0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04400" y="8655069"/>
            <a:ext cx="432000" cy="306000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algn="r"/>
            <a:fld id="{17A3870A-23B3-8C42-9680-396FBEA6B6AD}" type="slidenum">
              <a:rPr lang="de-DE" sz="1000" b="1">
                <a:solidFill>
                  <a:schemeClr val="tx2"/>
                </a:solidFill>
                <a:cs typeface="Arial" panose="020B0604020202020204" pitchFamily="34" charset="0"/>
              </a:rPr>
              <a:pPr algn="r"/>
              <a:t>‹Nr.›</a:t>
            </a:fld>
            <a:endParaRPr lang="de-DE" sz="1000" b="1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5305254-F1F9-7548-8E41-35654082B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800" y="8423318"/>
            <a:ext cx="432000" cy="432000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2"/>
          </p:nvPr>
        </p:nvSpPr>
        <p:spPr>
          <a:xfrm>
            <a:off x="590400" y="8655069"/>
            <a:ext cx="2743200" cy="306000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r>
              <a:rPr lang="de-DE" sz="1000">
                <a:solidFill>
                  <a:schemeClr val="accent1"/>
                </a:solidFill>
                <a:cs typeface="Arial" panose="020B0604020202020204" pitchFamily="34" charset="0"/>
              </a:rPr>
              <a:t>Name | Abteilung | 30. Januar 2019</a:t>
            </a:r>
          </a:p>
        </p:txBody>
      </p:sp>
    </p:spTree>
    <p:extLst>
      <p:ext uri="{BB962C8B-B14F-4D97-AF65-F5344CB8AC3E}">
        <p14:creationId xmlns:p14="http://schemas.microsoft.com/office/powerpoint/2010/main" val="1402407393"/>
      </p:ext>
    </p:extLst>
  </p:cSld>
  <p:clrMap bg1="lt1" tx1="dk1" bg2="lt2" tx2="dk2" accent1="accent1" accent2="accent2" accent3="accent3" accent4="accent4" accent5="accent5" accent6="accent6" hlink="hlink" folHlink="folHlink"/>
  <p:hf hdr="0" dt="0"/>
  <p:extLst>
    <p:ext uri="{56416CCD-93CA-4268-BC5B-53C4BB910035}">
      <p15:sldGuideLst xmlns:p15="http://schemas.microsoft.com/office/powerpoint/2012/main">
        <p15:guide id="2" pos="4112" userDrawn="1">
          <p15:clr>
            <a:srgbClr val="F26B43"/>
          </p15:clr>
        </p15:guide>
        <p15:guide id="3" pos="189" userDrawn="1">
          <p15:clr>
            <a:srgbClr val="F26B43"/>
          </p15:clr>
        </p15:guide>
        <p15:guide id="4" orient="horz" pos="187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26035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300038" y="3607358"/>
            <a:ext cx="6227762" cy="4515222"/>
          </a:xfrm>
          <a:prstGeom prst="rect">
            <a:avLst/>
          </a:prstGeom>
        </p:spPr>
        <p:txBody>
          <a:bodyPr vert="horz" lIns="0" tIns="0" rIns="0" bIns="0" rtlCol="0"/>
          <a:lstStyle/>
          <a:p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104400" y="8654400"/>
            <a:ext cx="432000" cy="30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de-DE" sz="1000" b="1">
                <a:solidFill>
                  <a:schemeClr val="tx2"/>
                </a:solidFill>
                <a:cs typeface="Arial" panose="020B0604020202020204" pitchFamily="34" charset="0"/>
              </a:defRPr>
            </a:lvl1pPr>
          </a:lstStyle>
          <a:p>
            <a:pPr algn="r"/>
            <a:fld id="{7D817C07-CE16-5C41-9ABD-94C73CEF6061}" type="slidenum">
              <a:rPr lang="de-DE"/>
              <a:pPr algn="r"/>
              <a:t>‹Nr.›</a:t>
            </a:fld>
            <a:endParaRPr lang="de-DE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4"/>
          </p:nvPr>
        </p:nvSpPr>
        <p:spPr>
          <a:xfrm>
            <a:off x="590400" y="8654400"/>
            <a:ext cx="2743200" cy="30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de-DE" sz="1000">
                <a:solidFill>
                  <a:schemeClr val="accent1"/>
                </a:solidFill>
                <a:cs typeface="Arial" panose="020B0604020202020204" pitchFamily="34" charset="0"/>
              </a:defRPr>
            </a:lvl1pPr>
          </a:lstStyle>
          <a:p>
            <a:r>
              <a:rPr lang="de-DE"/>
              <a:t>Name | Abteilung | 30. Januar 2019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45305254-F1F9-7548-8E41-35654082B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800" y="8423318"/>
            <a:ext cx="43200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74105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spcBef>
        <a:spcPts val="600"/>
      </a:spcBef>
      <a:spcAft>
        <a:spcPts val="600"/>
      </a:spcAft>
      <a:defRPr sz="1200" b="1" kern="1200">
        <a:solidFill>
          <a:schemeClr val="tx1"/>
        </a:solidFill>
        <a:latin typeface="+mn-lt"/>
        <a:ea typeface="+mn-ea"/>
        <a:cs typeface="+mn-cs"/>
      </a:defRPr>
    </a:lvl1pPr>
    <a:lvl2pPr marL="0" algn="l" defTabSz="914400" rtl="0" eaLnBrk="1" latinLnBrk="0" hangingPunct="1">
      <a:spcAft>
        <a:spcPts val="60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0" indent="-144000" algn="l" defTabSz="914400" rtl="0" eaLnBrk="1" latinLnBrk="0" hangingPunct="1">
      <a:spcBef>
        <a:spcPts val="500"/>
      </a:spcBef>
      <a:buClr>
        <a:schemeClr val="tx2"/>
      </a:buClr>
      <a:buFont typeface="Wingdings" panose="05000000000000000000" pitchFamily="2" charset="2"/>
      <a:buChar char="§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288000" indent="-144000" algn="l" defTabSz="914400" rtl="0" eaLnBrk="1" latinLnBrk="0" hangingPunct="1">
      <a:spcBef>
        <a:spcPts val="500"/>
      </a:spcBef>
      <a:buClr>
        <a:schemeClr val="tx2"/>
      </a:buClr>
      <a:buFont typeface="Wingdings" panose="05000000000000000000" pitchFamily="2" charset="2"/>
      <a:buChar char="§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432000" indent="-144000" algn="l" defTabSz="914400" rtl="0" eaLnBrk="1" latinLnBrk="0" hangingPunct="1">
      <a:spcBef>
        <a:spcPts val="500"/>
      </a:spcBef>
      <a:buClr>
        <a:schemeClr val="tx2"/>
      </a:buClr>
      <a:buFont typeface="Wingdings" panose="05000000000000000000" pitchFamily="2" charset="2"/>
      <a:buChar char="§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pos="189" userDrawn="1">
          <p15:clr>
            <a:srgbClr val="F26B43"/>
          </p15:clr>
        </p15:guide>
        <p15:guide id="2" pos="4112" userDrawn="1">
          <p15:clr>
            <a:srgbClr val="F26B43"/>
          </p15:clr>
        </p15:guide>
        <p15:guide id="3" orient="horz" pos="164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7D817C07-CE16-5C41-9ABD-94C73CEF6061}" type="slidenum">
              <a:rPr lang="de-DE" smtClean="0"/>
              <a:pPr algn="r"/>
              <a:t>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Name | Abteilung | 30. Januar 2019</a:t>
            </a:r>
          </a:p>
        </p:txBody>
      </p:sp>
    </p:spTree>
    <p:extLst>
      <p:ext uri="{BB962C8B-B14F-4D97-AF65-F5344CB8AC3E}">
        <p14:creationId xmlns:p14="http://schemas.microsoft.com/office/powerpoint/2010/main" val="898839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7D817C07-CE16-5C41-9ABD-94C73CEF6061}" type="slidenum">
              <a:rPr lang="de-DE" smtClean="0"/>
              <a:pPr algn="r"/>
              <a:t>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Name | Abteilung | 30. Januar 2019</a:t>
            </a:r>
          </a:p>
        </p:txBody>
      </p:sp>
    </p:spTree>
    <p:extLst>
      <p:ext uri="{BB962C8B-B14F-4D97-AF65-F5344CB8AC3E}">
        <p14:creationId xmlns:p14="http://schemas.microsoft.com/office/powerpoint/2010/main" val="1861059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  <a:p>
            <a:r>
              <a:rPr lang="de-DE"/>
              <a:t>Berechnungen angepasst (Kältebedarf Prozess = 0,66 * Kältebedarf gesamt)</a:t>
            </a:r>
          </a:p>
          <a:p>
            <a:endParaRPr lang="de-DE"/>
          </a:p>
          <a:p>
            <a:r>
              <a:rPr lang="de-DE"/>
              <a:t>EER Berechnung angepasst an Zeitraum Juli bis Dezember (vorhandene Siemens Navigator Messdaten für Kälte und Strom)</a:t>
            </a:r>
          </a:p>
          <a:p>
            <a:endParaRPr lang="de-DE"/>
          </a:p>
          <a:p>
            <a:endParaRPr lang="de-DE"/>
          </a:p>
          <a:p>
            <a:r>
              <a:rPr lang="de-DE" sz="1200" b="1"/>
              <a:t>*Annahmen und Auswertung aus Energiemonitoring (2022)</a:t>
            </a:r>
          </a:p>
          <a:p>
            <a:pPr marL="171450" indent="-171450" defTabSz="1119188">
              <a:buFont typeface="Arial" panose="020B0604020202020204" pitchFamily="34" charset="0"/>
              <a:buChar char="•"/>
            </a:pPr>
            <a:r>
              <a:rPr lang="de-DE" sz="1200"/>
              <a:t>Prozess-Kältebedarf:	1.034.000 kWh pro Jahr</a:t>
            </a:r>
          </a:p>
          <a:p>
            <a:pPr marL="171450" indent="-171450" defTabSz="1119188">
              <a:buFont typeface="Arial" panose="020B0604020202020204" pitchFamily="34" charset="0"/>
              <a:buChar char="•"/>
            </a:pPr>
            <a:endParaRPr lang="de-DE" sz="1200"/>
          </a:p>
          <a:p>
            <a:pPr marL="171450" indent="-171450">
              <a:buFont typeface="Arial" panose="020B0604020202020204" pitchFamily="34" charset="0"/>
              <a:buChar char="•"/>
              <a:tabLst>
                <a:tab pos="2238375" algn="l"/>
              </a:tabLst>
            </a:pPr>
            <a:r>
              <a:rPr lang="de-DE" sz="1200" b="0"/>
              <a:t>Dezentrale Kaltwassersätze: 		</a:t>
            </a:r>
            <a:r>
              <a:rPr lang="de-DE" sz="1200"/>
              <a:t>EER &lt; 1,6</a:t>
            </a:r>
          </a:p>
          <a:p>
            <a:pPr marL="171450" indent="-171450" defTabSz="1119188">
              <a:buFont typeface="Arial" panose="020B0604020202020204" pitchFamily="34" charset="0"/>
              <a:buChar char="•"/>
            </a:pPr>
            <a:r>
              <a:rPr lang="de-DE" sz="1200" b="0"/>
              <a:t>Hocheffiziente zentrale Kältemaschinen:   </a:t>
            </a:r>
            <a:r>
              <a:rPr lang="de-DE" sz="1200"/>
              <a:t>EER &lt; 7,0</a:t>
            </a:r>
          </a:p>
          <a:p>
            <a:pPr marL="171450" indent="-171450" defTabSz="1119188">
              <a:buFont typeface="Arial" panose="020B0604020202020204" pitchFamily="34" charset="0"/>
              <a:buChar char="•"/>
            </a:pPr>
            <a:r>
              <a:rPr lang="de-DE" sz="1200">
                <a:highlight>
                  <a:srgbClr val="FFFFFF"/>
                </a:highlight>
              </a:rPr>
              <a:t>Inkl. </a:t>
            </a:r>
            <a:r>
              <a:rPr lang="de-DE" sz="1200" b="0">
                <a:highlight>
                  <a:srgbClr val="FFFFFF"/>
                </a:highlight>
              </a:rPr>
              <a:t>Freikühlung &amp; </a:t>
            </a:r>
            <a:r>
              <a:rPr lang="de-DE" sz="1200" b="0" err="1">
                <a:highlight>
                  <a:srgbClr val="FFFFFF"/>
                </a:highlight>
              </a:rPr>
              <a:t>opt</a:t>
            </a:r>
            <a:r>
              <a:rPr lang="de-DE" sz="1200" b="0">
                <a:highlight>
                  <a:srgbClr val="FFFFFF"/>
                </a:highlight>
              </a:rPr>
              <a:t>. Stellsignale:        </a:t>
            </a:r>
            <a:r>
              <a:rPr lang="de-DE" sz="1200" b="1">
                <a:highlight>
                  <a:srgbClr val="FFFFFF"/>
                </a:highlight>
              </a:rPr>
              <a:t>EER &gt; 8,5</a:t>
            </a:r>
          </a:p>
          <a:p>
            <a:endParaRPr lang="de-DE"/>
          </a:p>
          <a:p>
            <a:endParaRPr lang="de-DE" b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7D817C07-CE16-5C41-9ABD-94C73CEF6061}" type="slidenum">
              <a:rPr lang="de-DE" smtClean="0"/>
              <a:pPr algn="r"/>
              <a:t>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Name | Abteilung | 30. Januar 2019</a:t>
            </a:r>
          </a:p>
        </p:txBody>
      </p:sp>
    </p:spTree>
    <p:extLst>
      <p:ext uri="{BB962C8B-B14F-4D97-AF65-F5344CB8AC3E}">
        <p14:creationId xmlns:p14="http://schemas.microsoft.com/office/powerpoint/2010/main" val="1785638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  <a:p>
            <a:r>
              <a:rPr lang="de-DE"/>
              <a:t>Berechnungen angepasst (Kältebedarf Prozess = 0,66 * Kältebedarf gesamt)</a:t>
            </a:r>
          </a:p>
          <a:p>
            <a:endParaRPr lang="de-DE"/>
          </a:p>
          <a:p>
            <a:r>
              <a:rPr lang="de-DE"/>
              <a:t>EER Berechnung angepasst an Zeitraum Juli bis Dezember (vorhandene Siemens Navigator Messdaten für Kälte und Strom)</a:t>
            </a:r>
          </a:p>
          <a:p>
            <a:endParaRPr lang="de-DE"/>
          </a:p>
          <a:p>
            <a:endParaRPr lang="de-DE"/>
          </a:p>
          <a:p>
            <a:r>
              <a:rPr lang="de-DE" sz="1200" b="1"/>
              <a:t>*Annahmen und Auswertung aus Energiemonitoring (2022)</a:t>
            </a:r>
          </a:p>
          <a:p>
            <a:pPr marL="171450" indent="-171450" defTabSz="1119188">
              <a:buFont typeface="Arial" panose="020B0604020202020204" pitchFamily="34" charset="0"/>
              <a:buChar char="•"/>
            </a:pPr>
            <a:r>
              <a:rPr lang="de-DE" sz="1200"/>
              <a:t>Prozess-Kältebedarf:	1.034.000 kWh pro Jahr</a:t>
            </a:r>
          </a:p>
          <a:p>
            <a:pPr marL="171450" indent="-171450" defTabSz="1119188">
              <a:buFont typeface="Arial" panose="020B0604020202020204" pitchFamily="34" charset="0"/>
              <a:buChar char="•"/>
            </a:pPr>
            <a:endParaRPr lang="de-DE" sz="1200"/>
          </a:p>
          <a:p>
            <a:pPr marL="171450" indent="-171450">
              <a:buFont typeface="Arial" panose="020B0604020202020204" pitchFamily="34" charset="0"/>
              <a:buChar char="•"/>
              <a:tabLst>
                <a:tab pos="2238375" algn="l"/>
              </a:tabLst>
            </a:pPr>
            <a:r>
              <a:rPr lang="de-DE" sz="1200" b="0"/>
              <a:t>Dezentrale Kaltwassersätze: 		</a:t>
            </a:r>
            <a:r>
              <a:rPr lang="de-DE" sz="1200"/>
              <a:t>EER &lt; 1,6</a:t>
            </a:r>
          </a:p>
          <a:p>
            <a:pPr marL="171450" indent="-171450" defTabSz="1119188">
              <a:buFont typeface="Arial" panose="020B0604020202020204" pitchFamily="34" charset="0"/>
              <a:buChar char="•"/>
            </a:pPr>
            <a:r>
              <a:rPr lang="de-DE" sz="1200" b="0"/>
              <a:t>Hocheffiziente zentrale Kältemaschinen:   </a:t>
            </a:r>
            <a:r>
              <a:rPr lang="de-DE" sz="1200"/>
              <a:t>EER &lt; 7,0</a:t>
            </a:r>
          </a:p>
          <a:p>
            <a:pPr marL="171450" indent="-171450" defTabSz="1119188">
              <a:buFont typeface="Arial" panose="020B0604020202020204" pitchFamily="34" charset="0"/>
              <a:buChar char="•"/>
            </a:pPr>
            <a:r>
              <a:rPr lang="de-DE" sz="1200">
                <a:highlight>
                  <a:srgbClr val="FFFFFF"/>
                </a:highlight>
              </a:rPr>
              <a:t>Inkl. </a:t>
            </a:r>
            <a:r>
              <a:rPr lang="de-DE" sz="1200" b="0">
                <a:highlight>
                  <a:srgbClr val="FFFFFF"/>
                </a:highlight>
              </a:rPr>
              <a:t>Freikühlung &amp; </a:t>
            </a:r>
            <a:r>
              <a:rPr lang="de-DE" sz="1200" b="0" err="1">
                <a:highlight>
                  <a:srgbClr val="FFFFFF"/>
                </a:highlight>
              </a:rPr>
              <a:t>opt</a:t>
            </a:r>
            <a:r>
              <a:rPr lang="de-DE" sz="1200" b="0">
                <a:highlight>
                  <a:srgbClr val="FFFFFF"/>
                </a:highlight>
              </a:rPr>
              <a:t>. Stellsignale:        </a:t>
            </a:r>
            <a:r>
              <a:rPr lang="de-DE" sz="1200" b="1">
                <a:highlight>
                  <a:srgbClr val="FFFFFF"/>
                </a:highlight>
              </a:rPr>
              <a:t>EER &gt; 8,5</a:t>
            </a:r>
          </a:p>
          <a:p>
            <a:endParaRPr lang="de-DE"/>
          </a:p>
          <a:p>
            <a:endParaRPr lang="de-DE" b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7D817C07-CE16-5C41-9ABD-94C73CEF6061}" type="slidenum">
              <a:rPr lang="de-DE" smtClean="0"/>
              <a:pPr algn="r"/>
              <a:t>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Name | Abteilung | 30. Januar 2019</a:t>
            </a:r>
          </a:p>
        </p:txBody>
      </p:sp>
    </p:spTree>
    <p:extLst>
      <p:ext uri="{BB962C8B-B14F-4D97-AF65-F5344CB8AC3E}">
        <p14:creationId xmlns:p14="http://schemas.microsoft.com/office/powerpoint/2010/main" val="506369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Berechnungen angepasst (Kältebedarf Prozess = 0,66 * Kältebedarf gesamt)</a:t>
            </a:r>
          </a:p>
          <a:p>
            <a:endParaRPr lang="de-DE" dirty="0"/>
          </a:p>
          <a:p>
            <a:r>
              <a:rPr lang="de-DE" dirty="0"/>
              <a:t>EER Berechnung angepasst an Zeitraum Juli bis Dezember (vorhandene Siemens Navigator Messdaten für Kälte und Strom)</a:t>
            </a:r>
          </a:p>
          <a:p>
            <a:endParaRPr lang="de-DE" dirty="0"/>
          </a:p>
          <a:p>
            <a:endParaRPr lang="de-DE" dirty="0"/>
          </a:p>
          <a:p>
            <a:r>
              <a:rPr lang="de-DE" sz="1200" b="1" dirty="0"/>
              <a:t>*Annahmen und Auswertung aus Energiemonitoring (2022)</a:t>
            </a:r>
          </a:p>
          <a:p>
            <a:pPr marL="171450" indent="-171450" defTabSz="1119188">
              <a:buFont typeface="Arial" panose="020B0604020202020204" pitchFamily="34" charset="0"/>
              <a:buChar char="•"/>
            </a:pPr>
            <a:r>
              <a:rPr lang="de-DE" sz="1200" dirty="0"/>
              <a:t>Prozess-Kältebedarf:	1.034.000 kWh pro Jahr</a:t>
            </a:r>
          </a:p>
          <a:p>
            <a:pPr marL="171450" indent="-171450" defTabSz="1119188">
              <a:buFont typeface="Arial" panose="020B0604020202020204" pitchFamily="34" charset="0"/>
              <a:buChar char="•"/>
            </a:pPr>
            <a:endParaRPr lang="de-DE" sz="1200" dirty="0"/>
          </a:p>
          <a:p>
            <a:pPr marL="171450" indent="-171450">
              <a:buFont typeface="Arial" panose="020B0604020202020204" pitchFamily="34" charset="0"/>
              <a:buChar char="•"/>
              <a:tabLst>
                <a:tab pos="2238375" algn="l"/>
              </a:tabLst>
            </a:pPr>
            <a:r>
              <a:rPr lang="de-DE" sz="1200" b="0" dirty="0"/>
              <a:t>Dezentrale Kaltwassersätze: 		</a:t>
            </a:r>
            <a:r>
              <a:rPr lang="de-DE" sz="1200" dirty="0"/>
              <a:t>EER &lt; 1,6</a:t>
            </a:r>
          </a:p>
          <a:p>
            <a:pPr marL="171450" indent="-171450" defTabSz="1119188">
              <a:buFont typeface="Arial" panose="020B0604020202020204" pitchFamily="34" charset="0"/>
              <a:buChar char="•"/>
            </a:pPr>
            <a:r>
              <a:rPr lang="de-DE" sz="1200" b="0" dirty="0"/>
              <a:t>Hocheffiziente zentrale Kältemaschinen:   </a:t>
            </a:r>
            <a:r>
              <a:rPr lang="de-DE" sz="1200" dirty="0"/>
              <a:t>EER &lt; 7,0</a:t>
            </a:r>
          </a:p>
          <a:p>
            <a:pPr marL="171450" indent="-171450" defTabSz="1119188">
              <a:buFont typeface="Arial" panose="020B0604020202020204" pitchFamily="34" charset="0"/>
              <a:buChar char="•"/>
            </a:pPr>
            <a:r>
              <a:rPr lang="de-DE" sz="1200" dirty="0">
                <a:highlight>
                  <a:srgbClr val="FFFFFF"/>
                </a:highlight>
              </a:rPr>
              <a:t>Inkl. </a:t>
            </a:r>
            <a:r>
              <a:rPr lang="de-DE" sz="1200" b="0" dirty="0">
                <a:highlight>
                  <a:srgbClr val="FFFFFF"/>
                </a:highlight>
              </a:rPr>
              <a:t>Freikühlung &amp; </a:t>
            </a:r>
            <a:r>
              <a:rPr lang="de-DE" sz="1200" b="0" dirty="0" err="1">
                <a:highlight>
                  <a:srgbClr val="FFFFFF"/>
                </a:highlight>
              </a:rPr>
              <a:t>opt</a:t>
            </a:r>
            <a:r>
              <a:rPr lang="de-DE" sz="1200" b="0" dirty="0">
                <a:highlight>
                  <a:srgbClr val="FFFFFF"/>
                </a:highlight>
              </a:rPr>
              <a:t>. Stellsignale:        </a:t>
            </a:r>
            <a:r>
              <a:rPr lang="de-DE" sz="1200" b="1" dirty="0">
                <a:highlight>
                  <a:srgbClr val="FFFFFF"/>
                </a:highlight>
              </a:rPr>
              <a:t>EER &gt; 8,5</a:t>
            </a:r>
          </a:p>
          <a:p>
            <a:endParaRPr lang="de-DE" dirty="0"/>
          </a:p>
          <a:p>
            <a:endParaRPr lang="de-DE" b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7D817C07-CE16-5C41-9ABD-94C73CEF6061}" type="slidenum">
              <a:rPr lang="de-DE" smtClean="0"/>
              <a:pPr algn="r"/>
              <a:t>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Name | Abteilung | 30. Januar 2019</a:t>
            </a:r>
          </a:p>
        </p:txBody>
      </p:sp>
    </p:spTree>
    <p:extLst>
      <p:ext uri="{BB962C8B-B14F-4D97-AF65-F5344CB8AC3E}">
        <p14:creationId xmlns:p14="http://schemas.microsoft.com/office/powerpoint/2010/main" val="2617443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600" b="1"/>
              <a:t>Last Update: </a:t>
            </a:r>
            <a:r>
              <a:rPr lang="de-DE" sz="1600"/>
              <a:t>04.04.2023</a:t>
            </a:r>
          </a:p>
          <a:p>
            <a:endParaRPr lang="de-DE" sz="16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2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2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b="1" err="1"/>
              <a:t>Ggf</a:t>
            </a:r>
            <a:r>
              <a:rPr lang="de-DE" sz="1200" b="1"/>
              <a:t>: Wie hoch ist die Einsparung im Vergleich zum Gesamtverbrauch des Bezugsjahres?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200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b="1"/>
              <a:t>Bezugsjahr 21/22: 11,67 </a:t>
            </a:r>
            <a:r>
              <a:rPr lang="de-DE" sz="1200" b="1" err="1"/>
              <a:t>GWh</a:t>
            </a:r>
            <a:r>
              <a:rPr lang="de-DE" sz="1200" b="1"/>
              <a:t> für Strom und Gas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b="1">
                <a:sym typeface="Wingdings" panose="05000000000000000000" pitchFamily="2" charset="2"/>
              </a:rPr>
              <a:t> 1,693 / 11,67 = 14,5 %</a:t>
            </a:r>
            <a:endParaRPr lang="de-DE" sz="1200" b="1"/>
          </a:p>
          <a:p>
            <a:endParaRPr lang="de-DE" sz="1200"/>
          </a:p>
          <a:p>
            <a:pPr lvl="1"/>
            <a:endParaRPr lang="de-DE" sz="12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strike="sngStrike">
                <a:sym typeface="Wingdings" panose="05000000000000000000" pitchFamily="2" charset="2"/>
              </a:rPr>
              <a:t> Gesamteinsparung anpassen (aktuelle Einsparungen Folie 9)!</a:t>
            </a:r>
          </a:p>
          <a:p>
            <a:pPr marL="742927" lvl="1" indent="-285750">
              <a:buFont typeface="Arial" panose="020B0604020202020204" pitchFamily="34" charset="0"/>
              <a:buChar char="•"/>
            </a:pPr>
            <a:r>
              <a:rPr lang="de-DE" sz="1200" strike="sngStrike">
                <a:sym typeface="Wingdings" panose="05000000000000000000" pitchFamily="2" charset="2"/>
              </a:rPr>
              <a:t>Beachte: absolute Einsparung geringer (Realität ungleich Berechnungsgrundlage)  relative Stromeinsparung aber höher. 86% (Navigator) zu 80% (Antrag)</a:t>
            </a:r>
          </a:p>
          <a:p>
            <a:endParaRPr lang="de-DE" sz="120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2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200"/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7D817C07-CE16-5C41-9ABD-94C73CEF6061}" type="slidenum">
              <a:rPr lang="de-DE" smtClean="0"/>
              <a:pPr algn="r"/>
              <a:t>11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Name | Abteilung | 30. Januar 2019</a:t>
            </a:r>
          </a:p>
        </p:txBody>
      </p:sp>
    </p:spTree>
    <p:extLst>
      <p:ext uri="{BB962C8B-B14F-4D97-AF65-F5344CB8AC3E}">
        <p14:creationId xmlns:p14="http://schemas.microsoft.com/office/powerpoint/2010/main" val="1021442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1"/>
              <a:t>Informationen zu Transformationskonzepten nach Modul 5: </a:t>
            </a:r>
            <a:br>
              <a:rPr lang="de-DE" sz="1200" b="1"/>
            </a:br>
            <a:br>
              <a:rPr lang="de-DE" sz="1200" b="0"/>
            </a:br>
            <a:r>
              <a:rPr lang="de-DE" sz="1200" b="0"/>
              <a:t>Nach der Allgemeinen Gruppenfreistellungsverordnung (AGVO) werden Transformationskonzepte mit einer Förderquote von 50 % der zuwendungsfähigen Investitionskosten gefördert. Kleine und mittlere Unternehmen KMU erhalten eine Förderung von 60 %. </a:t>
            </a:r>
          </a:p>
          <a:p>
            <a:endParaRPr lang="de-DE" sz="1200" b="0"/>
          </a:p>
          <a:p>
            <a:r>
              <a:rPr lang="de-DE" sz="1200" b="0"/>
              <a:t>Die maximale Förderung ist auf 80.000 Euro je Konzept begrenzt.</a:t>
            </a:r>
          </a:p>
          <a:p>
            <a:endParaRPr lang="de-DE" b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7D817C07-CE16-5C41-9ABD-94C73CEF6061}" type="slidenum">
              <a:rPr lang="de-DE" smtClean="0"/>
              <a:pPr algn="r"/>
              <a:t>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Name | Abteilung | 30. Januar 2019</a:t>
            </a:r>
          </a:p>
        </p:txBody>
      </p:sp>
    </p:spTree>
    <p:extLst>
      <p:ext uri="{BB962C8B-B14F-4D97-AF65-F5344CB8AC3E}">
        <p14:creationId xmlns:p14="http://schemas.microsoft.com/office/powerpoint/2010/main" val="28468347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1" dirty="0"/>
              <a:t>Informationen zu Transformationskonzepten nach Modul 5: </a:t>
            </a:r>
            <a:br>
              <a:rPr lang="de-DE" sz="1200" b="1" dirty="0"/>
            </a:br>
            <a:br>
              <a:rPr lang="de-DE" sz="1200" b="0" dirty="0"/>
            </a:br>
            <a:r>
              <a:rPr lang="de-DE" sz="1200" b="0" dirty="0"/>
              <a:t>Nach der Allgemeinen Gruppenfreistellungsverordnung (AGVO) werden Transformationskonzepte mit einer Förderquote von 50 % der zuwendungsfähigen Investitionskosten gefördert. Kleine und mittlere Unternehmen KMU erhalten eine Förderung von 60 %. </a:t>
            </a:r>
          </a:p>
          <a:p>
            <a:endParaRPr lang="de-DE" sz="1200" b="0" dirty="0"/>
          </a:p>
          <a:p>
            <a:r>
              <a:rPr lang="de-DE" sz="1200" b="0" dirty="0"/>
              <a:t>Die maximale Förderung ist auf 80.000 Euro je Konzept begrenzt.</a:t>
            </a:r>
          </a:p>
          <a:p>
            <a:endParaRPr lang="de-DE" b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7D817C07-CE16-5C41-9ABD-94C73CEF6061}" type="slidenum">
              <a:rPr lang="de-DE" smtClean="0"/>
              <a:pPr algn="r"/>
              <a:t>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Name | Abteilung | 30. Januar 2019</a:t>
            </a:r>
          </a:p>
        </p:txBody>
      </p:sp>
    </p:spTree>
    <p:extLst>
      <p:ext uri="{BB962C8B-B14F-4D97-AF65-F5344CB8AC3E}">
        <p14:creationId xmlns:p14="http://schemas.microsoft.com/office/powerpoint/2010/main" val="773829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6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6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6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4" Type="http://schemas.openxmlformats.org/officeDocument/2006/relationships/image" Target="../media/image6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4" Type="http://schemas.openxmlformats.org/officeDocument/2006/relationships/image" Target="../media/image6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Relationship Id="rId4" Type="http://schemas.openxmlformats.org/officeDocument/2006/relationships/image" Target="../media/image6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4" Type="http://schemas.openxmlformats.org/officeDocument/2006/relationships/image" Target="../media/image5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4" Type="http://schemas.openxmlformats.org/officeDocument/2006/relationships/image" Target="../media/image5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4" Type="http://schemas.openxmlformats.org/officeDocument/2006/relationships/image" Target="../media/image5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4" Type="http://schemas.openxmlformats.org/officeDocument/2006/relationships/image" Target="../media/image6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4" Type="http://schemas.openxmlformats.org/officeDocument/2006/relationships/image" Target="../media/image5.emf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4" Type="http://schemas.openxmlformats.org/officeDocument/2006/relationships/image" Target="../media/image6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Relationship Id="rId4" Type="http://schemas.openxmlformats.org/officeDocument/2006/relationships/image" Target="../media/image6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Relationship Id="rId4" Type="http://schemas.openxmlformats.org/officeDocument/2006/relationships/image" Target="../media/image6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Relationship Id="rId5" Type="http://schemas.openxmlformats.org/officeDocument/2006/relationships/image" Target="../media/image3.png"/><Relationship Id="rId4" Type="http://schemas.openxmlformats.org/officeDocument/2006/relationships/hyperlink" Target="http://www.trumpf.com/" TargetMode="Externa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Relationship Id="rId5" Type="http://schemas.openxmlformats.org/officeDocument/2006/relationships/image" Target="../media/image3.png"/><Relationship Id="rId4" Type="http://schemas.openxmlformats.org/officeDocument/2006/relationships/hyperlink" Target="http://www.trumpf.com/" TargetMode="Externa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8.xml"/><Relationship Id="rId1" Type="http://schemas.openxmlformats.org/officeDocument/2006/relationships/tags" Target="../tags/tag27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5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5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6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6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I Title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Bildplatzhalter 34">
            <a:extLst>
              <a:ext uri="{FF2B5EF4-FFF2-40B4-BE49-F238E27FC236}">
                <a16:creationId xmlns:a16="http://schemas.microsoft.com/office/drawing/2014/main" id="{61F7B8DE-74C3-45A1-9176-E149ECFB201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74" y="0"/>
            <a:ext cx="12188825" cy="6858000"/>
          </a:xfrm>
          <a:custGeom>
            <a:avLst/>
            <a:gdLst>
              <a:gd name="connsiteX0" fmla="*/ 0 w 12188825"/>
              <a:gd name="connsiteY0" fmla="*/ 0 h 6858000"/>
              <a:gd name="connsiteX1" fmla="*/ 12188825 w 12188825"/>
              <a:gd name="connsiteY1" fmla="*/ 0 h 6858000"/>
              <a:gd name="connsiteX2" fmla="*/ 12188825 w 12188825"/>
              <a:gd name="connsiteY2" fmla="*/ 6858000 h 6858000"/>
              <a:gd name="connsiteX3" fmla="*/ 0 w 12188825"/>
              <a:gd name="connsiteY3" fmla="*/ 6858000 h 6858000"/>
              <a:gd name="connsiteX4" fmla="*/ 0 w 12188825"/>
              <a:gd name="connsiteY4" fmla="*/ 6262256 h 6858000"/>
              <a:gd name="connsiteX5" fmla="*/ 5387301 w 12188825"/>
              <a:gd name="connsiteY5" fmla="*/ 6262256 h 6858000"/>
              <a:gd name="connsiteX6" fmla="*/ 5387301 w 12188825"/>
              <a:gd name="connsiteY6" fmla="*/ 3043223 h 6858000"/>
              <a:gd name="connsiteX7" fmla="*/ 0 w 12188825"/>
              <a:gd name="connsiteY7" fmla="*/ 304322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825" h="6858000">
                <a:moveTo>
                  <a:pt x="0" y="0"/>
                </a:moveTo>
                <a:lnTo>
                  <a:pt x="12188825" y="0"/>
                </a:lnTo>
                <a:lnTo>
                  <a:pt x="12188825" y="6858000"/>
                </a:lnTo>
                <a:lnTo>
                  <a:pt x="0" y="6858000"/>
                </a:lnTo>
                <a:lnTo>
                  <a:pt x="0" y="6262256"/>
                </a:lnTo>
                <a:lnTo>
                  <a:pt x="5387301" y="6262256"/>
                </a:lnTo>
                <a:lnTo>
                  <a:pt x="5387301" y="3043223"/>
                </a:lnTo>
                <a:lnTo>
                  <a:pt x="0" y="3043223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0" tIns="0" rIns="0" bIns="0" rtlCol="0" anchor="t">
            <a:noAutofit/>
          </a:bodyPr>
          <a:lstStyle>
            <a:lvl1pPr>
              <a:defRPr lang="en-US" sz="2000" b="0">
                <a:solidFill>
                  <a:schemeClr val="accent4"/>
                </a:solidFill>
                <a:latin typeface="+mn-lt"/>
              </a:defRPr>
            </a:lvl1pPr>
          </a:lstStyle>
          <a:p>
            <a:pPr lvl="0" algn="ctr"/>
            <a:endParaRPr lang="de-DE"/>
          </a:p>
          <a:p>
            <a:pPr lvl="0" algn="ctr"/>
            <a:endParaRPr lang="de-DE"/>
          </a:p>
          <a:p>
            <a:pPr lvl="0" algn="ctr"/>
            <a:endParaRPr lang="de-DE"/>
          </a:p>
          <a:p>
            <a:pPr lvl="0" algn="ctr"/>
            <a:endParaRPr lang="de-DE"/>
          </a:p>
          <a:p>
            <a:pPr lvl="0" algn="ctr"/>
            <a:r>
              <a:rPr lang="de-DE"/>
              <a:t>Bild durch Klicken auf Symbol hinzufügen I Add </a:t>
            </a:r>
            <a:r>
              <a:rPr lang="de-DE" err="1"/>
              <a:t>image</a:t>
            </a:r>
            <a:r>
              <a:rPr lang="de-DE"/>
              <a:t> </a:t>
            </a:r>
            <a:r>
              <a:rPr lang="de-DE" err="1"/>
              <a:t>by</a:t>
            </a:r>
            <a:r>
              <a:rPr lang="de-DE"/>
              <a:t> </a:t>
            </a:r>
            <a:r>
              <a:rPr lang="de-DE" err="1"/>
              <a:t>clicking</a:t>
            </a:r>
            <a:r>
              <a:rPr lang="de-DE"/>
              <a:t> </a:t>
            </a:r>
            <a:r>
              <a:rPr lang="de-DE" err="1"/>
              <a:t>icon</a:t>
            </a:r>
            <a:endParaRPr lang="en-US"/>
          </a:p>
        </p:txBody>
      </p:sp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3680589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53" imgH="353" progId="TCLayout.ActiveDocument.1">
                  <p:embed/>
                </p:oleObj>
              </mc:Choice>
              <mc:Fallback>
                <p:oleObj name="think-cell Folie" r:id="rId3" imgW="353" imgH="353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Untertitel 2">
            <a:extLst>
              <a:ext uri="{FF2B5EF4-FFF2-40B4-BE49-F238E27FC236}">
                <a16:creationId xmlns:a16="http://schemas.microsoft.com/office/drawing/2014/main" id="{1EFD6C72-2063-AD48-9727-C4AB16A6DE1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0038" y="4098351"/>
            <a:ext cx="4782950" cy="215444"/>
          </a:xfrm>
          <a:noFill/>
        </p:spPr>
        <p:txBody>
          <a:bodyPr wrap="square" lIns="216000" tIns="0" rIns="0" bIns="0" anchor="ctr">
            <a:spAutoFit/>
          </a:bodyPr>
          <a:lstStyle>
            <a:lvl1pPr marL="0" indent="0" algn="l">
              <a:buNone/>
              <a:defRPr lang="de-DE" sz="1400" b="0" kern="1200" dirty="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de-DE"/>
              <a:t>Dachzeile I </a:t>
            </a:r>
            <a:r>
              <a:rPr lang="de-DE" err="1"/>
              <a:t>O</a:t>
            </a:r>
            <a:r>
              <a:rPr lang="de-DE" b="0" i="0" err="1">
                <a:solidFill>
                  <a:srgbClr val="242424"/>
                </a:solidFill>
                <a:effectLst/>
                <a:latin typeface="-apple-system"/>
              </a:rPr>
              <a:t>verline</a:t>
            </a:r>
            <a:endParaRPr lang="de-DE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97AA3D91-2715-1245-B649-15816B60CB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0037" y="4329257"/>
            <a:ext cx="4782951" cy="1064355"/>
          </a:xfrm>
          <a:noFill/>
          <a:effectLst/>
        </p:spPr>
        <p:txBody>
          <a:bodyPr vert="horz" lIns="198000" tIns="0" rIns="0" anchor="b" anchorCtr="0">
            <a:noAutofit/>
          </a:bodyPr>
          <a:lstStyle>
            <a:lvl1pPr marL="0" algn="l" defTabSz="9143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3600" b="0" kern="1200" cap="none" baseline="0" dirty="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/>
              <a:t>Überschrift</a:t>
            </a:r>
            <a:br>
              <a:rPr lang="de-DE"/>
            </a:br>
            <a:r>
              <a:rPr lang="de-DE"/>
              <a:t>Headline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E31E8C8-7C50-4010-8FA8-5E3FC76DB09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00038" y="5824879"/>
            <a:ext cx="4782950" cy="215444"/>
          </a:xfrm>
        </p:spPr>
        <p:txBody>
          <a:bodyPr lIns="216000" tIns="0" rIns="0" bIns="0"/>
          <a:lstStyle>
            <a:lvl1pPr>
              <a:spcBef>
                <a:spcPts val="600"/>
              </a:spcBef>
              <a:spcAft>
                <a:spcPts val="600"/>
              </a:spcAft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Jeanette Thumm Update </a:t>
            </a:r>
            <a:r>
              <a:rPr lang="de-DE" err="1"/>
              <a:t>Empower</a:t>
            </a:r>
            <a:endParaRPr lang="de-DE"/>
          </a:p>
        </p:txBody>
      </p:sp>
      <p:pic>
        <p:nvPicPr>
          <p:cNvPr id="36" name="Grafik 35">
            <a:extLst>
              <a:ext uri="{FF2B5EF4-FFF2-40B4-BE49-F238E27FC236}">
                <a16:creationId xmlns:a16="http://schemas.microsoft.com/office/drawing/2014/main" id="{62ED6E0A-5812-49BA-9B01-F8D9CF54412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58" y="3174416"/>
            <a:ext cx="2346511" cy="79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056029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:1 Text ohne Hintergrund links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Bildplatzhalter 5">
            <a:extLst>
              <a:ext uri="{FF2B5EF4-FFF2-40B4-BE49-F238E27FC236}">
                <a16:creationId xmlns:a16="http://schemas.microsoft.com/office/drawing/2014/main" id="{52966113-C76A-418D-A5A5-4F949147C15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3174"/>
            <a:ext cx="6096000" cy="6854821"/>
          </a:xfrm>
          <a:solidFill>
            <a:schemeClr val="accent2"/>
          </a:solidFill>
        </p:spPr>
        <p:txBody>
          <a:bodyPr anchor="ctr"/>
          <a:lstStyle>
            <a:lvl1pPr algn="ctr">
              <a:defRPr sz="2000" b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de-DE"/>
          </a:p>
        </p:txBody>
      </p:sp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6A2C08B9-AEF0-4978-B065-A228A3077D0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7595153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6" progId="TCLayout.ActiveDocument.1">
                  <p:embed/>
                </p:oleObj>
              </mc:Choice>
              <mc:Fallback>
                <p:oleObj name="think-cell Folie" r:id="rId3" imgW="347" imgH="346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6A2C08B9-AEF0-4978-B065-A228A3077D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648D76BE-D7BB-054B-939E-03F12B816684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28805" y="1490868"/>
            <a:ext cx="5164043" cy="498707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77A6900E-2103-0E4A-BADA-73F03F00FA9E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528805" y="3775223"/>
            <a:ext cx="5164043" cy="498707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4B32E3D2-3756-DC48-AAD3-DC06050CE6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938" y="351928"/>
            <a:ext cx="5148262" cy="629148"/>
          </a:xfrm>
        </p:spPr>
        <p:txBody>
          <a:bodyPr vert="horz" anchor="t"/>
          <a:lstStyle>
            <a:lvl1pPr algn="l">
              <a:lnSpc>
                <a:spcPct val="100000"/>
              </a:lnSpc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de-DE"/>
              <a:t>Überschrift I Headline</a:t>
            </a:r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C185099C-4D22-408C-B783-C83493FA51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624" y="2087363"/>
            <a:ext cx="5148262" cy="1313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tx1">
                  <a:lumMod val="50000"/>
                </a:schemeClr>
              </a:buClr>
              <a:buFont typeface="Wingdings" pitchFamily="2" charset="2"/>
              <a:buNone/>
              <a:defRPr sz="1200" b="0">
                <a:solidFill>
                  <a:schemeClr val="tx1"/>
                </a:solidFill>
              </a:defRPr>
            </a:lvl1pPr>
            <a:lvl2pPr marL="0" indent="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357188" indent="-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536575" indent="-179388"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 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9B950335-33C7-4174-B814-7F1D09EB8FC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35816" y="4400550"/>
            <a:ext cx="5148262" cy="1313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tx1">
                  <a:lumMod val="50000"/>
                </a:schemeClr>
              </a:buClr>
              <a:buFont typeface="Wingdings" pitchFamily="2" charset="2"/>
              <a:buNone/>
              <a:defRPr sz="1200" b="0">
                <a:solidFill>
                  <a:schemeClr val="tx1"/>
                </a:solidFill>
              </a:defRPr>
            </a:lvl1pPr>
            <a:lvl2pPr marL="0" indent="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357188" indent="-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536575" indent="-179388"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 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20" name="Foliennummernplatzhalter 5">
            <a:extLst>
              <a:ext uri="{FF2B5EF4-FFF2-40B4-BE49-F238E27FC236}">
                <a16:creationId xmlns:a16="http://schemas.microsoft.com/office/drawing/2014/main" id="{EF47FE27-85AE-4D2E-970A-B8617AC377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‹Nr.›</a:t>
            </a:fld>
            <a:r>
              <a:rPr lang="de-DE">
                <a:solidFill>
                  <a:schemeClr val="accent1"/>
                </a:solidFill>
              </a:rPr>
              <a:t>  </a:t>
            </a:r>
            <a:r>
              <a:rPr lang="de-DE" b="0">
                <a:solidFill>
                  <a:schemeClr val="accent1"/>
                </a:solidFill>
              </a:rPr>
              <a:t>|</a:t>
            </a:r>
            <a:endParaRPr lang="de-DE" sz="900" b="0">
              <a:solidFill>
                <a:schemeClr val="accent1"/>
              </a:solidFill>
            </a:endParaRPr>
          </a:p>
        </p:txBody>
      </p:sp>
      <p:sp>
        <p:nvSpPr>
          <p:cNvPr id="21" name="Fußzeilenplatzhalter 3">
            <a:extLst>
              <a:ext uri="{FF2B5EF4-FFF2-40B4-BE49-F238E27FC236}">
                <a16:creationId xmlns:a16="http://schemas.microsoft.com/office/drawing/2014/main" id="{ED3A61B7-AF6D-4802-9BC2-D6C1E0F850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661" y="6356349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/>
              <a:t>Jeanette Thumm Update Empower</a:t>
            </a:r>
          </a:p>
        </p:txBody>
      </p:sp>
      <p:sp>
        <p:nvSpPr>
          <p:cNvPr id="23" name="Datumsplatzhalter 8">
            <a:extLst>
              <a:ext uri="{FF2B5EF4-FFF2-40B4-BE49-F238E27FC236}">
                <a16:creationId xmlns:a16="http://schemas.microsoft.com/office/drawing/2014/main" id="{981CBBCE-2F50-4DAA-8EEF-BE13E37894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2474" y="6359524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AB19A4FC-76FE-4B52-A6BC-C4A9405F94A9}" type="datetime1">
              <a:rPr lang="de-DE"/>
              <a:pPr/>
              <a:t>25.04.2023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1213101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356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:1 Bild-Text ohne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6A2C08B9-AEF0-4978-B065-A228A3077D0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75021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6" progId="TCLayout.ActiveDocument.1">
                  <p:embed/>
                </p:oleObj>
              </mc:Choice>
              <mc:Fallback>
                <p:oleObj name="think-cell Folie" r:id="rId3" imgW="347" imgH="346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6A2C08B9-AEF0-4978-B065-A228A3077D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Bildplatzhalter 2">
            <a:extLst>
              <a:ext uri="{FF2B5EF4-FFF2-40B4-BE49-F238E27FC236}">
                <a16:creationId xmlns:a16="http://schemas.microsoft.com/office/drawing/2014/main" id="{BE2BDB5E-62B9-D04A-B1DD-8A52A7DB93A2}"/>
              </a:ext>
            </a:extLst>
          </p:cNvPr>
          <p:cNvSpPr>
            <a:spLocks noGrp="1"/>
          </p:cNvSpPr>
          <p:nvPr>
            <p:ph type="pic" idx="20"/>
          </p:nvPr>
        </p:nvSpPr>
        <p:spPr>
          <a:xfrm>
            <a:off x="6096000" y="3429000"/>
            <a:ext cx="6096002" cy="3429000"/>
          </a:xfr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 sz="2000" b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19" name="Bildplatzhalter 2">
            <a:extLst>
              <a:ext uri="{FF2B5EF4-FFF2-40B4-BE49-F238E27FC236}">
                <a16:creationId xmlns:a16="http://schemas.microsoft.com/office/drawing/2014/main" id="{333C2A2D-4CA3-DF47-8E60-5FF58CF3A733}"/>
              </a:ext>
            </a:extLst>
          </p:cNvPr>
          <p:cNvSpPr>
            <a:spLocks noGrp="1"/>
          </p:cNvSpPr>
          <p:nvPr>
            <p:ph type="pic" idx="19"/>
          </p:nvPr>
        </p:nvSpPr>
        <p:spPr>
          <a:xfrm>
            <a:off x="6096000" y="0"/>
            <a:ext cx="6096002" cy="3429000"/>
          </a:xfr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 sz="2000" b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cxnSp>
        <p:nvCxnSpPr>
          <p:cNvPr id="24" name="Gerade Verbindung 2">
            <a:extLst>
              <a:ext uri="{FF2B5EF4-FFF2-40B4-BE49-F238E27FC236}">
                <a16:creationId xmlns:a16="http://schemas.microsoft.com/office/drawing/2014/main" id="{3359F94B-516A-4AD9-887B-36C3FE5A9DC8}"/>
              </a:ext>
            </a:extLst>
          </p:cNvPr>
          <p:cNvCxnSpPr>
            <a:cxnSpLocks/>
          </p:cNvCxnSpPr>
          <p:nvPr userDrawn="1"/>
        </p:nvCxnSpPr>
        <p:spPr>
          <a:xfrm>
            <a:off x="6096000" y="3429000"/>
            <a:ext cx="6096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330AF51F-D691-1542-9D10-302D5F40526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28806" y="1474163"/>
            <a:ext cx="5144104" cy="429133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6A23CFF2-F559-F74E-8130-4F216473CC9A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528806" y="3758519"/>
            <a:ext cx="5144104" cy="429134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85A74C18-DD35-1E41-97BE-603FD5CB42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8531" y="333375"/>
            <a:ext cx="5145669" cy="647700"/>
          </a:xfrm>
        </p:spPr>
        <p:txBody>
          <a:bodyPr vert="horz" anchor="t"/>
          <a:lstStyle>
            <a:lvl1pPr algn="l">
              <a:lnSpc>
                <a:spcPct val="100000"/>
              </a:lnSpc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de-DE"/>
              <a:t>Überschrift I Headline</a:t>
            </a:r>
          </a:p>
        </p:txBody>
      </p:sp>
      <p:sp>
        <p:nvSpPr>
          <p:cNvPr id="23" name="Textplatzhalter 2">
            <a:extLst>
              <a:ext uri="{FF2B5EF4-FFF2-40B4-BE49-F238E27FC236}">
                <a16:creationId xmlns:a16="http://schemas.microsoft.com/office/drawing/2014/main" id="{16377AD8-A9E5-4F78-921C-ECD8EB6035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624" y="2020961"/>
            <a:ext cx="5128384" cy="1313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tx1">
                  <a:lumMod val="50000"/>
                </a:schemeClr>
              </a:buClr>
              <a:buFont typeface="Wingdings" pitchFamily="2" charset="2"/>
              <a:buNone/>
              <a:defRPr sz="1200" b="0">
                <a:solidFill>
                  <a:schemeClr val="tx1"/>
                </a:solidFill>
              </a:defRPr>
            </a:lvl1pPr>
            <a:lvl2pPr marL="0" indent="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357188" indent="-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536575" indent="-179388"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 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25" name="Textplatzhalter 2">
            <a:extLst>
              <a:ext uri="{FF2B5EF4-FFF2-40B4-BE49-F238E27FC236}">
                <a16:creationId xmlns:a16="http://schemas.microsoft.com/office/drawing/2014/main" id="{F813E7D0-3743-42F7-BD0B-0172EE571E32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35816" y="4400550"/>
            <a:ext cx="5128384" cy="1313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tx1">
                  <a:lumMod val="50000"/>
                </a:schemeClr>
              </a:buClr>
              <a:buFont typeface="Wingdings" pitchFamily="2" charset="2"/>
              <a:buNone/>
              <a:defRPr sz="1200" b="0">
                <a:solidFill>
                  <a:schemeClr val="tx1"/>
                </a:solidFill>
              </a:defRPr>
            </a:lvl1pPr>
            <a:lvl2pPr marL="0" indent="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357188" indent="-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536575" indent="-179388"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 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28" name="Foliennummernplatzhalter 5">
            <a:extLst>
              <a:ext uri="{FF2B5EF4-FFF2-40B4-BE49-F238E27FC236}">
                <a16:creationId xmlns:a16="http://schemas.microsoft.com/office/drawing/2014/main" id="{E82BC249-56FB-4B16-99D0-ED022CE2D9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‹Nr.›</a:t>
            </a:fld>
            <a:r>
              <a:rPr lang="de-DE">
                <a:solidFill>
                  <a:schemeClr val="accent1"/>
                </a:solidFill>
              </a:rPr>
              <a:t>  </a:t>
            </a:r>
            <a:r>
              <a:rPr lang="de-DE" b="0">
                <a:solidFill>
                  <a:schemeClr val="accent1"/>
                </a:solidFill>
              </a:rPr>
              <a:t>|</a:t>
            </a:r>
            <a:endParaRPr lang="de-DE" sz="900" b="0">
              <a:solidFill>
                <a:schemeClr val="accent1"/>
              </a:solidFill>
            </a:endParaRPr>
          </a:p>
        </p:txBody>
      </p:sp>
      <p:sp>
        <p:nvSpPr>
          <p:cNvPr id="29" name="Fußzeilenplatzhalter 3">
            <a:extLst>
              <a:ext uri="{FF2B5EF4-FFF2-40B4-BE49-F238E27FC236}">
                <a16:creationId xmlns:a16="http://schemas.microsoft.com/office/drawing/2014/main" id="{BA60D1CF-87A2-4E5C-B614-BB50A6BB5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661" y="6356349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/>
              <a:t>Jeanette Thumm Update Empower</a:t>
            </a:r>
          </a:p>
        </p:txBody>
      </p:sp>
      <p:sp>
        <p:nvSpPr>
          <p:cNvPr id="30" name="Datumsplatzhalter 8">
            <a:extLst>
              <a:ext uri="{FF2B5EF4-FFF2-40B4-BE49-F238E27FC236}">
                <a16:creationId xmlns:a16="http://schemas.microsoft.com/office/drawing/2014/main" id="{8DF9F61A-EB57-4769-AE60-5C6DB24E57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2474" y="6359524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AB19A4FC-76FE-4B52-A6BC-C4A9405F94A9}" type="datetime1">
              <a:rPr lang="de-DE"/>
              <a:pPr/>
              <a:t>25.04.2023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169517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3568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er links + Text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55BBCA1C-5361-4EFC-ADD1-319A28D03D0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608455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6" progId="TCLayout.ActiveDocument.1">
                  <p:embed/>
                </p:oleObj>
              </mc:Choice>
              <mc:Fallback>
                <p:oleObj name="think-cell Folie" r:id="rId3" imgW="347" imgH="34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55BBCA1C-5361-4EFC-ADD1-319A28D03D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Bildplatzhalter 31">
            <a:extLst>
              <a:ext uri="{FF2B5EF4-FFF2-40B4-BE49-F238E27FC236}">
                <a16:creationId xmlns:a16="http://schemas.microsoft.com/office/drawing/2014/main" id="{34189E02-004A-3B45-B64D-B17613D5530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345700" cy="6839277"/>
          </a:xfrm>
          <a:solidFill>
            <a:schemeClr val="accent2"/>
          </a:solidFill>
        </p:spPr>
        <p:txBody>
          <a:bodyPr anchor="ctr"/>
          <a:lstStyle>
            <a:lvl1pPr algn="ctr">
              <a:defRPr sz="2000" b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de-DE"/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5A36E4C5-B34F-A34D-B704-44E7C5E02A0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3838273" y="1473639"/>
            <a:ext cx="7866365" cy="461325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9A29746E-65FE-F542-B2CE-F671A8834222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3838274" y="3747051"/>
            <a:ext cx="7866365" cy="461325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4" name="Titel 1">
            <a:extLst>
              <a:ext uri="{FF2B5EF4-FFF2-40B4-BE49-F238E27FC236}">
                <a16:creationId xmlns:a16="http://schemas.microsoft.com/office/drawing/2014/main" id="{EF23026A-C489-5144-8F71-E23153F1C26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36733" y="333376"/>
            <a:ext cx="7901402" cy="647700"/>
          </a:xfrm>
        </p:spPr>
        <p:txBody>
          <a:bodyPr vert="horz" anchor="t"/>
          <a:lstStyle>
            <a:lvl1pPr algn="l">
              <a:lnSpc>
                <a:spcPct val="100000"/>
              </a:lnSpc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de-DE"/>
              <a:t>Überschrift I Headline</a:t>
            </a: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FBFA4FDA-F0D7-4446-89CE-C26F34C800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8273" y="2115232"/>
            <a:ext cx="7866365" cy="1313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tx1">
                  <a:lumMod val="50000"/>
                </a:schemeClr>
              </a:buClr>
              <a:buFont typeface="Wingdings" pitchFamily="2" charset="2"/>
              <a:buNone/>
              <a:defRPr sz="1200" b="0">
                <a:solidFill>
                  <a:schemeClr val="tx1"/>
                </a:solidFill>
              </a:defRPr>
            </a:lvl1pPr>
            <a:lvl2pPr marL="0" indent="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357188" indent="-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536575" indent="-179388"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 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25D26A09-7D14-40D0-A365-2AEE6BBCCDC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836987" y="4394546"/>
            <a:ext cx="7866365" cy="1313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tx1">
                  <a:lumMod val="50000"/>
                </a:schemeClr>
              </a:buClr>
              <a:buFont typeface="Wingdings" pitchFamily="2" charset="2"/>
              <a:buNone/>
              <a:defRPr sz="1200" b="0">
                <a:solidFill>
                  <a:schemeClr val="tx1"/>
                </a:solidFill>
              </a:defRPr>
            </a:lvl1pPr>
            <a:lvl2pPr marL="0" indent="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357188" indent="-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536575" indent="-179388"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 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6" name="Foliennummernplatzhalter 5">
            <a:extLst>
              <a:ext uri="{FF2B5EF4-FFF2-40B4-BE49-F238E27FC236}">
                <a16:creationId xmlns:a16="http://schemas.microsoft.com/office/drawing/2014/main" id="{7CF7466D-0F01-40F1-94E3-AF5BB86D8A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40163" y="6327352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‹Nr.›</a:t>
            </a:fld>
            <a:r>
              <a:rPr lang="de-DE">
                <a:solidFill>
                  <a:schemeClr val="accent1"/>
                </a:solidFill>
              </a:rPr>
              <a:t>  </a:t>
            </a:r>
            <a:r>
              <a:rPr lang="de-DE" b="0">
                <a:solidFill>
                  <a:schemeClr val="accent1"/>
                </a:solidFill>
              </a:rPr>
              <a:t>|</a:t>
            </a:r>
            <a:endParaRPr lang="de-DE" sz="900" b="0">
              <a:solidFill>
                <a:schemeClr val="accent1"/>
              </a:solidFill>
            </a:endParaRPr>
          </a:p>
        </p:txBody>
      </p:sp>
      <p:sp>
        <p:nvSpPr>
          <p:cNvPr id="17" name="Fußzeilenplatzhalter 3">
            <a:extLst>
              <a:ext uri="{FF2B5EF4-FFF2-40B4-BE49-F238E27FC236}">
                <a16:creationId xmlns:a16="http://schemas.microsoft.com/office/drawing/2014/main" id="{4EAA6B20-26A8-45CC-9C95-68B14A328A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20886" y="6327353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/>
              <a:t>Jeanette Thumm Update Empower</a:t>
            </a:r>
          </a:p>
        </p:txBody>
      </p:sp>
      <p:sp>
        <p:nvSpPr>
          <p:cNvPr id="20" name="Datumsplatzhalter 8">
            <a:extLst>
              <a:ext uri="{FF2B5EF4-FFF2-40B4-BE49-F238E27FC236}">
                <a16:creationId xmlns:a16="http://schemas.microsoft.com/office/drawing/2014/main" id="{2FF53B4A-334E-4924-BF1C-438DB6679D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26699" y="6330528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AB19A4FC-76FE-4B52-A6BC-C4A9405F94A9}" type="datetime1">
              <a:rPr lang="de-DE"/>
              <a:pPr/>
              <a:t>25.04.2023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8765561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2411">
          <p15:clr>
            <a:srgbClr val="FBAE40"/>
          </p15:clr>
        </p15:guide>
        <p15:guide id="2" orient="horz" pos="191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 links + Text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DDBA651D-E114-4607-9889-C311A381317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8225" y="-19051"/>
            <a:ext cx="3362151" cy="3448035"/>
          </a:xfrm>
          <a:solidFill>
            <a:schemeClr val="accent2"/>
          </a:solidFill>
        </p:spPr>
        <p:txBody>
          <a:bodyPr anchor="ctr"/>
          <a:lstStyle>
            <a:lvl1pPr algn="ctr">
              <a:defRPr sz="2000" b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de-DE"/>
          </a:p>
        </p:txBody>
      </p:sp>
      <p:sp>
        <p:nvSpPr>
          <p:cNvPr id="32" name="Bildplatzhalter 5">
            <a:extLst>
              <a:ext uri="{FF2B5EF4-FFF2-40B4-BE49-F238E27FC236}">
                <a16:creationId xmlns:a16="http://schemas.microsoft.com/office/drawing/2014/main" id="{61E63147-F22B-4A04-A594-4BBFA5D7C5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8224" y="3428999"/>
            <a:ext cx="3362151" cy="3419475"/>
          </a:xfrm>
          <a:solidFill>
            <a:schemeClr val="accent2"/>
          </a:solidFill>
        </p:spPr>
        <p:txBody>
          <a:bodyPr anchor="ctr"/>
          <a:lstStyle>
            <a:lvl1pPr algn="ctr">
              <a:defRPr sz="2000" b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de-DE"/>
          </a:p>
        </p:txBody>
      </p:sp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65E42E98-370F-437C-AD70-D37D3BE5ACB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349436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6" progId="TCLayout.ActiveDocument.1">
                  <p:embed/>
                </p:oleObj>
              </mc:Choice>
              <mc:Fallback>
                <p:oleObj name="think-cell Folie" r:id="rId3" imgW="347" imgH="346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65E42E98-370F-437C-AD70-D37D3BE5AC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EC3C38D3-F2CD-F847-854A-F18BC84ED701}"/>
              </a:ext>
            </a:extLst>
          </p:cNvPr>
          <p:cNvCxnSpPr>
            <a:cxnSpLocks/>
          </p:cNvCxnSpPr>
          <p:nvPr userDrawn="1"/>
        </p:nvCxnSpPr>
        <p:spPr>
          <a:xfrm flipH="1">
            <a:off x="-14139" y="3429000"/>
            <a:ext cx="340980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E45B7302-96D1-45E3-82A1-018C8521A1D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3827463" y="1493517"/>
            <a:ext cx="7848602" cy="461325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D443E838-AED4-45A0-A99B-6CE8316CABF4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3827463" y="3747051"/>
            <a:ext cx="7848602" cy="461325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5DCE0CC1-357A-4170-AD6E-9341D889E58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27463" y="333375"/>
            <a:ext cx="7848600" cy="647700"/>
          </a:xfrm>
        </p:spPr>
        <p:txBody>
          <a:bodyPr vert="horz" anchor="t"/>
          <a:lstStyle>
            <a:lvl1pPr algn="l">
              <a:lnSpc>
                <a:spcPct val="100000"/>
              </a:lnSpc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de-DE"/>
              <a:t>Überschrift I Headline</a:t>
            </a:r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B07444C-CE66-4BC0-B330-E8F4D05703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7462" y="2115232"/>
            <a:ext cx="7848602" cy="1313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tx1">
                  <a:lumMod val="50000"/>
                </a:schemeClr>
              </a:buClr>
              <a:buFont typeface="Wingdings" pitchFamily="2" charset="2"/>
              <a:buNone/>
              <a:defRPr sz="1200" b="0">
                <a:solidFill>
                  <a:schemeClr val="tx1"/>
                </a:solidFill>
              </a:defRPr>
            </a:lvl1pPr>
            <a:lvl2pPr marL="0" indent="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357188" indent="-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536575" indent="-179388"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 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498F4914-3738-4F17-807C-2D2F0CDD958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3827463" y="4394546"/>
            <a:ext cx="7848602" cy="1313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tx1">
                  <a:lumMod val="50000"/>
                </a:schemeClr>
              </a:buClr>
              <a:buFont typeface="Wingdings" pitchFamily="2" charset="2"/>
              <a:buNone/>
              <a:defRPr sz="1200" b="0">
                <a:solidFill>
                  <a:schemeClr val="tx1"/>
                </a:solidFill>
              </a:defRPr>
            </a:lvl1pPr>
            <a:lvl2pPr marL="0" indent="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357188" indent="-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536575" indent="-179388"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 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01E1C9EC-540D-4357-872A-5F104DBD7D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4968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‹Nr.›</a:t>
            </a:fld>
            <a:r>
              <a:rPr lang="de-DE">
                <a:solidFill>
                  <a:schemeClr val="accent1"/>
                </a:solidFill>
              </a:rPr>
              <a:t>  </a:t>
            </a:r>
            <a:r>
              <a:rPr lang="de-DE" b="0">
                <a:solidFill>
                  <a:schemeClr val="accent1"/>
                </a:solidFill>
              </a:rPr>
              <a:t>|</a:t>
            </a:r>
            <a:endParaRPr lang="de-DE" sz="900" b="0">
              <a:solidFill>
                <a:schemeClr val="accent1"/>
              </a:solidFill>
            </a:endParaRPr>
          </a:p>
        </p:txBody>
      </p:sp>
      <p:sp>
        <p:nvSpPr>
          <p:cNvPr id="15" name="Fußzeilenplatzhalter 3">
            <a:extLst>
              <a:ext uri="{FF2B5EF4-FFF2-40B4-BE49-F238E27FC236}">
                <a16:creationId xmlns:a16="http://schemas.microsoft.com/office/drawing/2014/main" id="{15D42A8F-4D51-4FA1-AE6D-2460CB2B65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30411" y="6356349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/>
              <a:t>Jeanette Thumm Update Empower</a:t>
            </a:r>
          </a:p>
        </p:txBody>
      </p:sp>
      <p:sp>
        <p:nvSpPr>
          <p:cNvPr id="16" name="Datumsplatzhalter 8">
            <a:extLst>
              <a:ext uri="{FF2B5EF4-FFF2-40B4-BE49-F238E27FC236}">
                <a16:creationId xmlns:a16="http://schemas.microsoft.com/office/drawing/2014/main" id="{0E903174-228A-48D5-BA67-1EB0CAE8BD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36224" y="6359524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AB19A4FC-76FE-4B52-A6BC-C4A9405F94A9}" type="datetime1">
              <a:rPr lang="de-DE"/>
              <a:pPr/>
              <a:t>25.04.2023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5533048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2411">
          <p15:clr>
            <a:srgbClr val="FBAE40"/>
          </p15:clr>
        </p15:guide>
        <p15:guide id="2" orient="horz" pos="191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ildplatzhalter 18">
            <a:extLst>
              <a:ext uri="{FF2B5EF4-FFF2-40B4-BE49-F238E27FC236}">
                <a16:creationId xmlns:a16="http://schemas.microsoft.com/office/drawing/2014/main" id="{7958B8C8-CAFE-42A7-8053-5C66C74F1E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46300" y="0"/>
            <a:ext cx="3345700" cy="6839277"/>
          </a:xfrm>
          <a:custGeom>
            <a:avLst/>
            <a:gdLst>
              <a:gd name="connsiteX0" fmla="*/ 1351215 w 3345700"/>
              <a:gd name="connsiteY0" fmla="*/ 6078036 h 6839277"/>
              <a:gd name="connsiteX1" fmla="*/ 1351215 w 3345700"/>
              <a:gd name="connsiteY1" fmla="*/ 6655074 h 6839277"/>
              <a:gd name="connsiteX2" fmla="*/ 3064869 w 3345700"/>
              <a:gd name="connsiteY2" fmla="*/ 6655074 h 6839277"/>
              <a:gd name="connsiteX3" fmla="*/ 3064869 w 3345700"/>
              <a:gd name="connsiteY3" fmla="*/ 6078036 h 6839277"/>
              <a:gd name="connsiteX4" fmla="*/ 0 w 3345700"/>
              <a:gd name="connsiteY4" fmla="*/ 0 h 6839277"/>
              <a:gd name="connsiteX5" fmla="*/ 3345700 w 3345700"/>
              <a:gd name="connsiteY5" fmla="*/ 0 h 6839277"/>
              <a:gd name="connsiteX6" fmla="*/ 3345700 w 3345700"/>
              <a:gd name="connsiteY6" fmla="*/ 6839277 h 6839277"/>
              <a:gd name="connsiteX7" fmla="*/ 0 w 3345700"/>
              <a:gd name="connsiteY7" fmla="*/ 6839277 h 6839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45700" h="6839277">
                <a:moveTo>
                  <a:pt x="1351215" y="6078036"/>
                </a:moveTo>
                <a:lnTo>
                  <a:pt x="1351215" y="6655074"/>
                </a:lnTo>
                <a:lnTo>
                  <a:pt x="3064869" y="6655074"/>
                </a:lnTo>
                <a:lnTo>
                  <a:pt x="3064869" y="6078036"/>
                </a:lnTo>
                <a:close/>
                <a:moveTo>
                  <a:pt x="0" y="0"/>
                </a:moveTo>
                <a:lnTo>
                  <a:pt x="3345700" y="0"/>
                </a:lnTo>
                <a:lnTo>
                  <a:pt x="3345700" y="6839277"/>
                </a:lnTo>
                <a:lnTo>
                  <a:pt x="0" y="6839277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defRPr sz="2000" b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de-DE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A6868568-F595-3A49-81B7-E70EE5D7CE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540" y="340234"/>
            <a:ext cx="7824478" cy="853467"/>
          </a:xfrm>
        </p:spPr>
        <p:txBody>
          <a:bodyPr vert="horz"/>
          <a:lstStyle>
            <a:lvl1pPr>
              <a:defRPr b="0">
                <a:latin typeface="+mn-lt"/>
              </a:defRPr>
            </a:lvl1pPr>
          </a:lstStyle>
          <a:p>
            <a:r>
              <a:rPr lang="de-DE"/>
              <a:t>Überschrift I Headline</a:t>
            </a:r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8C2EBE95-CD31-5247-9471-79AD41C1550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5938" y="831428"/>
            <a:ext cx="7822992" cy="362273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 sz="2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/>
              <a:t>Untertitel bearbeiten I Edit </a:t>
            </a:r>
            <a:r>
              <a:rPr lang="de-DE" err="1"/>
              <a:t>subtitles</a:t>
            </a:r>
            <a:endParaRPr lang="de-DE"/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3AB03A04-FA85-42CF-9FF6-36EBA9F67533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14540" y="1473639"/>
            <a:ext cx="7822992" cy="461325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F6044BCB-E4BE-4F27-9EEC-5E1B167E15A6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514540" y="3747051"/>
            <a:ext cx="7822992" cy="461325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Textplatzhalter 2">
            <a:extLst>
              <a:ext uri="{FF2B5EF4-FFF2-40B4-BE49-F238E27FC236}">
                <a16:creationId xmlns:a16="http://schemas.microsoft.com/office/drawing/2014/main" id="{B978D86B-2F1D-4155-8EBB-0B5C72E82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539" y="2115232"/>
            <a:ext cx="7822992" cy="1313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Clr>
                <a:schemeClr val="tx1">
                  <a:lumMod val="50000"/>
                </a:schemeClr>
              </a:buClr>
              <a:buFont typeface="Wingdings" pitchFamily="2" charset="2"/>
              <a:buNone/>
              <a:defRPr sz="1200" b="0">
                <a:solidFill>
                  <a:schemeClr val="tx1"/>
                </a:solidFill>
              </a:defRPr>
            </a:lvl1pPr>
            <a:lvl2pPr marL="0" indent="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357188" indent="-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536575" indent="-179388"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 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DED4F96-1124-4A3E-9972-17B591BBD57C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32303" y="4394546"/>
            <a:ext cx="7822992" cy="1313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tx1">
                  <a:lumMod val="50000"/>
                </a:schemeClr>
              </a:buClr>
              <a:buFont typeface="Wingdings" pitchFamily="2" charset="2"/>
              <a:buNone/>
              <a:defRPr sz="1200" b="0">
                <a:solidFill>
                  <a:schemeClr val="tx1"/>
                </a:solidFill>
              </a:defRPr>
            </a:lvl1pPr>
            <a:lvl2pPr marL="0" indent="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357188" indent="-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536575" indent="-179388"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 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22" name="Foliennummernplatzhalter 5">
            <a:extLst>
              <a:ext uri="{FF2B5EF4-FFF2-40B4-BE49-F238E27FC236}">
                <a16:creationId xmlns:a16="http://schemas.microsoft.com/office/drawing/2014/main" id="{97B837A3-6F35-4DC0-B459-C97E280C61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‹Nr.›</a:t>
            </a:fld>
            <a:r>
              <a:rPr lang="de-DE">
                <a:solidFill>
                  <a:schemeClr val="accent1"/>
                </a:solidFill>
              </a:rPr>
              <a:t>  </a:t>
            </a:r>
            <a:r>
              <a:rPr lang="de-DE" b="0">
                <a:solidFill>
                  <a:schemeClr val="accent1"/>
                </a:solidFill>
              </a:rPr>
              <a:t>|</a:t>
            </a:r>
            <a:endParaRPr lang="de-DE" sz="900" b="0">
              <a:solidFill>
                <a:schemeClr val="accent1"/>
              </a:solidFill>
            </a:endParaRPr>
          </a:p>
        </p:txBody>
      </p:sp>
      <p:sp>
        <p:nvSpPr>
          <p:cNvPr id="23" name="Fußzeilenplatzhalter 3">
            <a:extLst>
              <a:ext uri="{FF2B5EF4-FFF2-40B4-BE49-F238E27FC236}">
                <a16:creationId xmlns:a16="http://schemas.microsoft.com/office/drawing/2014/main" id="{BEC7606E-95C9-4069-B619-8218429B5E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661" y="6356349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/>
              <a:t>Jeanette Thumm Update Empower</a:t>
            </a:r>
          </a:p>
        </p:txBody>
      </p:sp>
      <p:sp>
        <p:nvSpPr>
          <p:cNvPr id="24" name="Datumsplatzhalter 8">
            <a:extLst>
              <a:ext uri="{FF2B5EF4-FFF2-40B4-BE49-F238E27FC236}">
                <a16:creationId xmlns:a16="http://schemas.microsoft.com/office/drawing/2014/main" id="{83D96F44-6146-4F95-A800-8EF5BCA7B0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2474" y="6359524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AB19A4FC-76FE-4B52-A6BC-C4A9405F94A9}" type="datetime1">
              <a:rPr lang="de-DE"/>
              <a:pPr/>
              <a:t>25.04.2023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5248551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4520">
          <p15:clr>
            <a:srgbClr val="FBAE40"/>
          </p15:clr>
        </p15:guide>
        <p15:guide id="2" orient="horz" pos="1911">
          <p15:clr>
            <a:srgbClr val="FBAE40"/>
          </p15:clr>
        </p15:guide>
        <p15:guide id="3" pos="719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91205BD9-5B50-4C73-A3B8-2BDDDF581F7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007783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6" progId="TCLayout.ActiveDocument.1">
                  <p:embed/>
                </p:oleObj>
              </mc:Choice>
              <mc:Fallback>
                <p:oleObj name="think-cell Folie" r:id="rId3" imgW="347" imgH="346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91205BD9-5B50-4C73-A3B8-2BDDDF581F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hteck 28">
            <a:extLst>
              <a:ext uri="{FF2B5EF4-FFF2-40B4-BE49-F238E27FC236}">
                <a16:creationId xmlns:a16="http://schemas.microsoft.com/office/drawing/2014/main" id="{E6193698-66BD-41AB-9D47-C3D4932D23BF}"/>
              </a:ext>
            </a:extLst>
          </p:cNvPr>
          <p:cNvSpPr/>
          <p:nvPr userDrawn="1"/>
        </p:nvSpPr>
        <p:spPr>
          <a:xfrm>
            <a:off x="8446501" y="6369049"/>
            <a:ext cx="1789699" cy="3059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err="1"/>
          </a:p>
        </p:txBody>
      </p:sp>
      <p:sp>
        <p:nvSpPr>
          <p:cNvPr id="22" name="Bildplatzhalter 31">
            <a:extLst>
              <a:ext uri="{FF2B5EF4-FFF2-40B4-BE49-F238E27FC236}">
                <a16:creationId xmlns:a16="http://schemas.microsoft.com/office/drawing/2014/main" id="{8565B0AF-2EF3-9643-8325-EFFCEBCDAA0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46300" y="3432175"/>
            <a:ext cx="3345700" cy="3430904"/>
          </a:xfrm>
          <a:solidFill>
            <a:schemeClr val="accent2"/>
          </a:solidFill>
        </p:spPr>
        <p:txBody>
          <a:bodyPr anchor="ctr"/>
          <a:lstStyle>
            <a:lvl1pPr algn="ctr">
              <a:defRPr sz="2000" b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de-DE"/>
          </a:p>
        </p:txBody>
      </p:sp>
      <p:sp>
        <p:nvSpPr>
          <p:cNvPr id="20" name="Bildplatzhalter 31">
            <a:extLst>
              <a:ext uri="{FF2B5EF4-FFF2-40B4-BE49-F238E27FC236}">
                <a16:creationId xmlns:a16="http://schemas.microsoft.com/office/drawing/2014/main" id="{F9C7625C-CB5B-A54F-BA62-2F69D7398A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46300" y="0"/>
            <a:ext cx="3345700" cy="3432175"/>
          </a:xfrm>
          <a:solidFill>
            <a:schemeClr val="accent2"/>
          </a:solidFill>
        </p:spPr>
        <p:txBody>
          <a:bodyPr anchor="ctr"/>
          <a:lstStyle>
            <a:lvl1pPr algn="ctr">
              <a:defRPr sz="2000" b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de-DE"/>
          </a:p>
        </p:txBody>
      </p:sp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EC3C38D3-F2CD-F847-854A-F18BC84ED701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846300" y="3424319"/>
            <a:ext cx="3345700" cy="936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6A6F16D8-28EB-46C9-B487-E4B81E4E7EC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5938" y="831428"/>
            <a:ext cx="7822992" cy="381146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 sz="2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/>
              <a:t>Untertitel bearbeiten I Edit </a:t>
            </a:r>
            <a:r>
              <a:rPr lang="de-DE" err="1"/>
              <a:t>subtitles</a:t>
            </a:r>
            <a:endParaRPr lang="de-DE"/>
          </a:p>
        </p:txBody>
      </p:sp>
      <p:sp>
        <p:nvSpPr>
          <p:cNvPr id="23" name="Textplatzhalter 2">
            <a:extLst>
              <a:ext uri="{FF2B5EF4-FFF2-40B4-BE49-F238E27FC236}">
                <a16:creationId xmlns:a16="http://schemas.microsoft.com/office/drawing/2014/main" id="{09652BC6-649B-407D-AAAC-6AD6B0C8574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14540" y="1473639"/>
            <a:ext cx="7822992" cy="461325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4" name="Textplatzhalter 2">
            <a:extLst>
              <a:ext uri="{FF2B5EF4-FFF2-40B4-BE49-F238E27FC236}">
                <a16:creationId xmlns:a16="http://schemas.microsoft.com/office/drawing/2014/main" id="{C0DA878B-BA4F-46E0-B9EB-334B81905DE1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514540" y="3747051"/>
            <a:ext cx="7822992" cy="461325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11C3680E-2986-4889-A89A-327082B40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539" y="2115232"/>
            <a:ext cx="7822992" cy="1313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Clr>
                <a:schemeClr val="tx1">
                  <a:lumMod val="50000"/>
                </a:schemeClr>
              </a:buClr>
              <a:buFont typeface="Wingdings" pitchFamily="2" charset="2"/>
              <a:buNone/>
              <a:defRPr sz="1200" b="0">
                <a:solidFill>
                  <a:schemeClr val="tx1"/>
                </a:solidFill>
              </a:defRPr>
            </a:lvl1pPr>
            <a:lvl2pPr marL="0" indent="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357188" indent="-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536575" indent="-179388"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 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28" name="Textplatzhalter 2">
            <a:extLst>
              <a:ext uri="{FF2B5EF4-FFF2-40B4-BE49-F238E27FC236}">
                <a16:creationId xmlns:a16="http://schemas.microsoft.com/office/drawing/2014/main" id="{20BCBEA8-0FA1-4BA6-9ADE-332849CF2BC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32303" y="4394546"/>
            <a:ext cx="7822992" cy="1313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tx1">
                  <a:lumMod val="50000"/>
                </a:schemeClr>
              </a:buClr>
              <a:buFont typeface="Wingdings" pitchFamily="2" charset="2"/>
              <a:buNone/>
              <a:defRPr sz="1200" b="0">
                <a:solidFill>
                  <a:schemeClr val="tx1"/>
                </a:solidFill>
              </a:defRPr>
            </a:lvl1pPr>
            <a:lvl2pPr marL="0" indent="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357188" indent="-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536575" indent="-179388"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 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25" name="Foliennummernplatzhalter 5">
            <a:extLst>
              <a:ext uri="{FF2B5EF4-FFF2-40B4-BE49-F238E27FC236}">
                <a16:creationId xmlns:a16="http://schemas.microsoft.com/office/drawing/2014/main" id="{8EBD6288-B15B-4572-9A5F-05C670A36F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‹Nr.›</a:t>
            </a:fld>
            <a:r>
              <a:rPr lang="de-DE">
                <a:solidFill>
                  <a:schemeClr val="accent1"/>
                </a:solidFill>
              </a:rPr>
              <a:t>  </a:t>
            </a:r>
            <a:r>
              <a:rPr lang="de-DE" b="0">
                <a:solidFill>
                  <a:schemeClr val="accent1"/>
                </a:solidFill>
              </a:rPr>
              <a:t>|</a:t>
            </a:r>
            <a:endParaRPr lang="de-DE" sz="900" b="0">
              <a:solidFill>
                <a:schemeClr val="accent1"/>
              </a:solidFill>
            </a:endParaRPr>
          </a:p>
        </p:txBody>
      </p:sp>
      <p:sp>
        <p:nvSpPr>
          <p:cNvPr id="27" name="Fußzeilenplatzhalter 3">
            <a:extLst>
              <a:ext uri="{FF2B5EF4-FFF2-40B4-BE49-F238E27FC236}">
                <a16:creationId xmlns:a16="http://schemas.microsoft.com/office/drawing/2014/main" id="{17BDAA63-A3E9-486A-A4D9-574AD5E811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661" y="6356349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/>
              <a:t>Jeanette Thumm Update Empower</a:t>
            </a:r>
          </a:p>
        </p:txBody>
      </p:sp>
      <p:sp>
        <p:nvSpPr>
          <p:cNvPr id="30" name="Datumsplatzhalter 8">
            <a:extLst>
              <a:ext uri="{FF2B5EF4-FFF2-40B4-BE49-F238E27FC236}">
                <a16:creationId xmlns:a16="http://schemas.microsoft.com/office/drawing/2014/main" id="{C0CE7711-FF4D-497C-9C41-C566C9E2F3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2474" y="6359524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AB19A4FC-76FE-4B52-A6BC-C4A9405F94A9}" type="datetime1">
              <a:rPr lang="de-DE"/>
              <a:pPr/>
              <a:t>25.04.2023</a:t>
            </a:fld>
            <a:endParaRPr lang="de-DE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6C8BAD16-C6D0-4B88-BA37-4527FC9F77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40233"/>
            <a:ext cx="7839357" cy="482195"/>
          </a:xfrm>
        </p:spPr>
        <p:txBody>
          <a:bodyPr vert="horz"/>
          <a:lstStyle>
            <a:lvl1pPr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Überschrift I Headline</a:t>
            </a:r>
          </a:p>
        </p:txBody>
      </p:sp>
    </p:spTree>
    <p:extLst>
      <p:ext uri="{BB962C8B-B14F-4D97-AF65-F5344CB8AC3E}">
        <p14:creationId xmlns:p14="http://schemas.microsoft.com/office/powerpoint/2010/main" val="2883548991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619">
          <p15:clr>
            <a:srgbClr val="FBAE40"/>
          </p15:clr>
        </p15:guide>
        <p15:guide id="2" orient="horz" pos="191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Bild/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B9BE4D5E-F223-472F-BA01-3258DA8E36B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448463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6" progId="TCLayout.ActiveDocument.1">
                  <p:embed/>
                </p:oleObj>
              </mc:Choice>
              <mc:Fallback>
                <p:oleObj name="think-cell Folie" r:id="rId3" imgW="347" imgH="346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B9BE4D5E-F223-472F-BA01-3258DA8E36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Medienplatzhalter 2">
            <a:extLst>
              <a:ext uri="{FF2B5EF4-FFF2-40B4-BE49-F238E27FC236}">
                <a16:creationId xmlns:a16="http://schemas.microsoft.com/office/drawing/2014/main" id="{506B0D5E-872C-4EA2-9517-8AA1A6A217F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solidFill>
            <a:schemeClr val="accent2"/>
          </a:solidFill>
        </p:spPr>
        <p:txBody>
          <a:bodyPr anchor="ctr"/>
          <a:lstStyle>
            <a:lvl1pPr algn="ctr"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FFF51EE3-7AB7-4A96-B157-AE67A6C56C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‹Nr.›</a:t>
            </a:fld>
            <a:r>
              <a:rPr lang="de-DE">
                <a:solidFill>
                  <a:schemeClr val="accent1"/>
                </a:solidFill>
              </a:rPr>
              <a:t>  </a:t>
            </a:r>
            <a:r>
              <a:rPr lang="de-DE" b="0">
                <a:solidFill>
                  <a:schemeClr val="accent1"/>
                </a:solidFill>
              </a:rPr>
              <a:t>|</a:t>
            </a:r>
            <a:endParaRPr lang="de-DE" sz="900" b="0">
              <a:solidFill>
                <a:schemeClr val="accent1"/>
              </a:solidFill>
            </a:endParaRPr>
          </a:p>
        </p:txBody>
      </p:sp>
      <p:sp>
        <p:nvSpPr>
          <p:cNvPr id="10" name="Fußzeilenplatzhalter 3">
            <a:extLst>
              <a:ext uri="{FF2B5EF4-FFF2-40B4-BE49-F238E27FC236}">
                <a16:creationId xmlns:a16="http://schemas.microsoft.com/office/drawing/2014/main" id="{7AA6E59F-80B7-44AD-B609-F98ED1E92B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661" y="6356349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/>
              <a:t>Jeanette Thumm Update Empower</a:t>
            </a:r>
          </a:p>
        </p:txBody>
      </p:sp>
      <p:sp>
        <p:nvSpPr>
          <p:cNvPr id="11" name="Datumsplatzhalter 8">
            <a:extLst>
              <a:ext uri="{FF2B5EF4-FFF2-40B4-BE49-F238E27FC236}">
                <a16:creationId xmlns:a16="http://schemas.microsoft.com/office/drawing/2014/main" id="{26B7E0A8-0331-4C6B-93D9-01894FF354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2474" y="6359524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AB19A4FC-76FE-4B52-A6BC-C4A9405F94A9}" type="datetime1">
              <a:rPr lang="de-DE"/>
              <a:pPr/>
              <a:t>25.04.2023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510187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4520">
          <p15:clr>
            <a:srgbClr val="FBAE40"/>
          </p15:clr>
        </p15:guide>
        <p15:guide id="2" orient="horz" pos="1911">
          <p15:clr>
            <a:srgbClr val="FBAE40"/>
          </p15:clr>
        </p15:guide>
        <p15:guide id="3" pos="7197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6 Bilder ohn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>
            <a:extLst>
              <a:ext uri="{FF2B5EF4-FFF2-40B4-BE49-F238E27FC236}">
                <a16:creationId xmlns:a16="http://schemas.microsoft.com/office/drawing/2014/main" id="{7F6FE709-603B-4CE3-A6FE-984E2796F56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998522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6" imgH="416" progId="TCLayout.ActiveDocument.1">
                  <p:embed/>
                </p:oleObj>
              </mc:Choice>
              <mc:Fallback>
                <p:oleObj name="think-cell Folie" r:id="rId3" imgW="416" imgH="416" progId="TCLayout.ActiveDocument.1">
                  <p:embed/>
                  <p:pic>
                    <p:nvPicPr>
                      <p:cNvPr id="12" name="Objekt 11" hidden="1">
                        <a:extLst>
                          <a:ext uri="{FF2B5EF4-FFF2-40B4-BE49-F238E27FC236}">
                            <a16:creationId xmlns:a16="http://schemas.microsoft.com/office/drawing/2014/main" id="{7F6FE709-603B-4CE3-A6FE-984E2796F5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Bildplatzhalter 5"/>
          <p:cNvSpPr>
            <a:spLocks noGrp="1"/>
          </p:cNvSpPr>
          <p:nvPr>
            <p:ph type="pic" sz="quarter" idx="16" hasCustomPrompt="1"/>
          </p:nvPr>
        </p:nvSpPr>
        <p:spPr>
          <a:xfrm>
            <a:off x="-1" y="-2"/>
            <a:ext cx="4057200" cy="3430800"/>
          </a:xfrm>
          <a:solidFill>
            <a:schemeClr val="accent2"/>
          </a:solidFill>
        </p:spPr>
        <p:txBody>
          <a:bodyPr anchor="ctr"/>
          <a:lstStyle>
            <a:lvl1pPr algn="ctr"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de-DE"/>
              <a:t>Bild hinzufügen I Add a </a:t>
            </a:r>
            <a:r>
              <a:rPr lang="de-DE" err="1"/>
              <a:t>picture</a:t>
            </a:r>
            <a:endParaRPr lang="de-DE"/>
          </a:p>
        </p:txBody>
      </p:sp>
      <p:sp>
        <p:nvSpPr>
          <p:cNvPr id="14" name="Bildplatzhalter 5"/>
          <p:cNvSpPr>
            <a:spLocks noGrp="1"/>
          </p:cNvSpPr>
          <p:nvPr>
            <p:ph type="pic" sz="quarter" idx="17" hasCustomPrompt="1"/>
          </p:nvPr>
        </p:nvSpPr>
        <p:spPr>
          <a:xfrm>
            <a:off x="-2" y="3429001"/>
            <a:ext cx="4057200" cy="3429000"/>
          </a:xfrm>
          <a:solidFill>
            <a:schemeClr val="accent2"/>
          </a:solidFill>
        </p:spPr>
        <p:txBody>
          <a:bodyPr anchor="ctr"/>
          <a:lstStyle>
            <a:lvl1pPr algn="ctr"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Bild hinzufügen I Add a </a:t>
            </a:r>
            <a:r>
              <a:rPr lang="de-DE" err="1"/>
              <a:t>picture</a:t>
            </a:r>
            <a:endParaRPr lang="de-DE"/>
          </a:p>
        </p:txBody>
      </p:sp>
      <p:sp>
        <p:nvSpPr>
          <p:cNvPr id="8" name="Bildplatzhalter 5"/>
          <p:cNvSpPr>
            <a:spLocks noGrp="1"/>
          </p:cNvSpPr>
          <p:nvPr>
            <p:ph type="pic" sz="quarter" idx="18" hasCustomPrompt="1"/>
          </p:nvPr>
        </p:nvSpPr>
        <p:spPr>
          <a:xfrm>
            <a:off x="4067246" y="0"/>
            <a:ext cx="4057200" cy="3430800"/>
          </a:xfrm>
          <a:solidFill>
            <a:schemeClr val="accent2"/>
          </a:solidFill>
        </p:spPr>
        <p:txBody>
          <a:bodyPr anchor="ctr"/>
          <a:lstStyle>
            <a:lvl1pPr algn="ctr"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Bild hinzufügen I Add a </a:t>
            </a:r>
            <a:r>
              <a:rPr lang="de-DE" err="1"/>
              <a:t>picture</a:t>
            </a:r>
            <a:endParaRPr lang="de-DE"/>
          </a:p>
        </p:txBody>
      </p:sp>
      <p:sp>
        <p:nvSpPr>
          <p:cNvPr id="9" name="Bildplatzhalter 5"/>
          <p:cNvSpPr>
            <a:spLocks noGrp="1"/>
          </p:cNvSpPr>
          <p:nvPr>
            <p:ph type="pic" sz="quarter" idx="19" hasCustomPrompt="1"/>
          </p:nvPr>
        </p:nvSpPr>
        <p:spPr>
          <a:xfrm>
            <a:off x="4067246" y="3429001"/>
            <a:ext cx="4057200" cy="3430800"/>
          </a:xfrm>
          <a:solidFill>
            <a:schemeClr val="accent2"/>
          </a:solidFill>
        </p:spPr>
        <p:txBody>
          <a:bodyPr anchor="ctr"/>
          <a:lstStyle>
            <a:lvl1pPr algn="ctr"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Bild hinzufügen I Add a </a:t>
            </a:r>
            <a:r>
              <a:rPr lang="de-DE" err="1"/>
              <a:t>picture</a:t>
            </a:r>
            <a:endParaRPr lang="de-DE"/>
          </a:p>
        </p:txBody>
      </p:sp>
      <p:sp>
        <p:nvSpPr>
          <p:cNvPr id="10" name="Bildplatzhalter 5"/>
          <p:cNvSpPr>
            <a:spLocks noGrp="1"/>
          </p:cNvSpPr>
          <p:nvPr>
            <p:ph type="pic" sz="quarter" idx="20" hasCustomPrompt="1"/>
          </p:nvPr>
        </p:nvSpPr>
        <p:spPr>
          <a:xfrm>
            <a:off x="8134803" y="-2"/>
            <a:ext cx="4060800" cy="3430800"/>
          </a:xfrm>
          <a:solidFill>
            <a:schemeClr val="accent2"/>
          </a:solidFill>
        </p:spPr>
        <p:txBody>
          <a:bodyPr anchor="ctr"/>
          <a:lstStyle>
            <a:lvl1pPr algn="ctr"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Bild hinzufügen I Add a </a:t>
            </a:r>
            <a:r>
              <a:rPr lang="de-DE" err="1"/>
              <a:t>picture</a:t>
            </a:r>
            <a:endParaRPr lang="de-DE"/>
          </a:p>
        </p:txBody>
      </p:sp>
      <p:sp>
        <p:nvSpPr>
          <p:cNvPr id="11" name="Bildplatzhalter 5"/>
          <p:cNvSpPr>
            <a:spLocks noGrp="1"/>
          </p:cNvSpPr>
          <p:nvPr>
            <p:ph type="pic" sz="quarter" idx="21" hasCustomPrompt="1"/>
          </p:nvPr>
        </p:nvSpPr>
        <p:spPr>
          <a:xfrm>
            <a:off x="8134803" y="3429001"/>
            <a:ext cx="4060800" cy="3430800"/>
          </a:xfrm>
          <a:solidFill>
            <a:schemeClr val="accent2"/>
          </a:solidFill>
        </p:spPr>
        <p:txBody>
          <a:bodyPr anchor="ctr"/>
          <a:lstStyle>
            <a:lvl1pPr algn="ctr"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Bild hinzufügen I Add a </a:t>
            </a:r>
            <a:r>
              <a:rPr lang="de-DE" err="1"/>
              <a:t>picture</a:t>
            </a:r>
            <a:endParaRPr lang="de-DE"/>
          </a:p>
        </p:txBody>
      </p: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DD3CFE7B-39B7-784F-93B1-D96A90A143C8}"/>
              </a:ext>
            </a:extLst>
          </p:cNvPr>
          <p:cNvCxnSpPr>
            <a:cxnSpLocks/>
          </p:cNvCxnSpPr>
          <p:nvPr userDrawn="1"/>
        </p:nvCxnSpPr>
        <p:spPr>
          <a:xfrm flipH="1">
            <a:off x="-14138" y="3429000"/>
            <a:ext cx="1220613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E5C11C02-B1D3-FF4F-92AA-ABFA7ADE13F8}"/>
              </a:ext>
            </a:extLst>
          </p:cNvPr>
          <p:cNvCxnSpPr>
            <a:cxnSpLocks/>
          </p:cNvCxnSpPr>
          <p:nvPr userDrawn="1"/>
        </p:nvCxnSpPr>
        <p:spPr>
          <a:xfrm flipV="1">
            <a:off x="8134803" y="-2"/>
            <a:ext cx="0" cy="685800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3D9E472F-8ECD-F246-8378-10E784CFF565}"/>
              </a:ext>
            </a:extLst>
          </p:cNvPr>
          <p:cNvCxnSpPr>
            <a:cxnSpLocks/>
          </p:cNvCxnSpPr>
          <p:nvPr userDrawn="1"/>
        </p:nvCxnSpPr>
        <p:spPr>
          <a:xfrm flipV="1">
            <a:off x="4067246" y="-2"/>
            <a:ext cx="0" cy="685800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4784920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2083">
          <p15:clr>
            <a:srgbClr val="FBAE40"/>
          </p15:clr>
        </p15:guide>
        <p15:guide id="3" pos="5597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6 Bilder ohn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>
            <a:extLst>
              <a:ext uri="{FF2B5EF4-FFF2-40B4-BE49-F238E27FC236}">
                <a16:creationId xmlns:a16="http://schemas.microsoft.com/office/drawing/2014/main" id="{7F6FE709-603B-4CE3-A6FE-984E2796F56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6" imgH="416" progId="TCLayout.ActiveDocument.1">
                  <p:embed/>
                </p:oleObj>
              </mc:Choice>
              <mc:Fallback>
                <p:oleObj name="think-cell Folie" r:id="rId3" imgW="416" imgH="416" progId="TCLayout.ActiveDocument.1">
                  <p:embed/>
                  <p:pic>
                    <p:nvPicPr>
                      <p:cNvPr id="12" name="Objekt 11" hidden="1">
                        <a:extLst>
                          <a:ext uri="{FF2B5EF4-FFF2-40B4-BE49-F238E27FC236}">
                            <a16:creationId xmlns:a16="http://schemas.microsoft.com/office/drawing/2014/main" id="{7F6FE709-603B-4CE3-A6FE-984E2796F5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Bildplatzhalter 5"/>
          <p:cNvSpPr>
            <a:spLocks noGrp="1"/>
          </p:cNvSpPr>
          <p:nvPr>
            <p:ph type="pic" sz="quarter" idx="16" hasCustomPrompt="1"/>
          </p:nvPr>
        </p:nvSpPr>
        <p:spPr>
          <a:xfrm>
            <a:off x="-1" y="-2"/>
            <a:ext cx="4057200" cy="3430800"/>
          </a:xfrm>
          <a:solidFill>
            <a:schemeClr val="accent2"/>
          </a:solidFill>
        </p:spPr>
        <p:txBody>
          <a:bodyPr anchor="ctr"/>
          <a:lstStyle>
            <a:lvl1pPr algn="ctr"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de-DE"/>
              <a:t>Bild hinzufügen I Add a </a:t>
            </a:r>
            <a:r>
              <a:rPr lang="de-DE" err="1"/>
              <a:t>picture</a:t>
            </a:r>
            <a:endParaRPr lang="de-DE"/>
          </a:p>
        </p:txBody>
      </p:sp>
      <p:sp>
        <p:nvSpPr>
          <p:cNvPr id="14" name="Bildplatzhalter 5"/>
          <p:cNvSpPr>
            <a:spLocks noGrp="1"/>
          </p:cNvSpPr>
          <p:nvPr>
            <p:ph type="pic" sz="quarter" idx="17" hasCustomPrompt="1"/>
          </p:nvPr>
        </p:nvSpPr>
        <p:spPr>
          <a:xfrm>
            <a:off x="-2" y="3429001"/>
            <a:ext cx="4057200" cy="3429000"/>
          </a:xfrm>
          <a:solidFill>
            <a:schemeClr val="accent2"/>
          </a:solidFill>
        </p:spPr>
        <p:txBody>
          <a:bodyPr anchor="ctr"/>
          <a:lstStyle>
            <a:lvl1pPr algn="ctr"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de-DE"/>
              <a:t>Bild hinzufügen I Add a </a:t>
            </a:r>
            <a:r>
              <a:rPr lang="de-DE" err="1"/>
              <a:t>picture</a:t>
            </a:r>
            <a:endParaRPr lang="de-DE"/>
          </a:p>
        </p:txBody>
      </p:sp>
      <p:sp>
        <p:nvSpPr>
          <p:cNvPr id="8" name="Bildplatzhalter 5"/>
          <p:cNvSpPr>
            <a:spLocks noGrp="1"/>
          </p:cNvSpPr>
          <p:nvPr>
            <p:ph type="pic" sz="quarter" idx="18" hasCustomPrompt="1"/>
          </p:nvPr>
        </p:nvSpPr>
        <p:spPr>
          <a:xfrm>
            <a:off x="4067246" y="0"/>
            <a:ext cx="4057200" cy="3430800"/>
          </a:xfrm>
          <a:solidFill>
            <a:schemeClr val="accent2"/>
          </a:solidFill>
        </p:spPr>
        <p:txBody>
          <a:bodyPr anchor="ctr"/>
          <a:lstStyle>
            <a:lvl1pPr algn="ctr"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de-DE"/>
              <a:t>Bild hinzufügen I Add a </a:t>
            </a:r>
            <a:r>
              <a:rPr lang="de-DE" err="1"/>
              <a:t>picture</a:t>
            </a:r>
            <a:endParaRPr lang="de-DE"/>
          </a:p>
        </p:txBody>
      </p:sp>
      <p:sp>
        <p:nvSpPr>
          <p:cNvPr id="9" name="Bildplatzhalter 5"/>
          <p:cNvSpPr>
            <a:spLocks noGrp="1"/>
          </p:cNvSpPr>
          <p:nvPr>
            <p:ph type="pic" sz="quarter" idx="19" hasCustomPrompt="1"/>
          </p:nvPr>
        </p:nvSpPr>
        <p:spPr>
          <a:xfrm>
            <a:off x="4067246" y="3429001"/>
            <a:ext cx="4057200" cy="3430800"/>
          </a:xfrm>
          <a:solidFill>
            <a:schemeClr val="accent2"/>
          </a:solidFill>
        </p:spPr>
        <p:txBody>
          <a:bodyPr anchor="ctr"/>
          <a:lstStyle>
            <a:lvl1pPr algn="ctr"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de-DE"/>
              <a:t>Bild hinzufügen I Add a </a:t>
            </a:r>
            <a:r>
              <a:rPr lang="de-DE" err="1"/>
              <a:t>picture</a:t>
            </a:r>
            <a:endParaRPr lang="de-DE"/>
          </a:p>
        </p:txBody>
      </p:sp>
      <p:sp>
        <p:nvSpPr>
          <p:cNvPr id="10" name="Bildplatzhalter 5"/>
          <p:cNvSpPr>
            <a:spLocks noGrp="1"/>
          </p:cNvSpPr>
          <p:nvPr>
            <p:ph type="pic" sz="quarter" idx="20" hasCustomPrompt="1"/>
          </p:nvPr>
        </p:nvSpPr>
        <p:spPr>
          <a:xfrm>
            <a:off x="8134803" y="-2"/>
            <a:ext cx="4060800" cy="3430800"/>
          </a:xfrm>
          <a:solidFill>
            <a:schemeClr val="accent2"/>
          </a:solidFill>
        </p:spPr>
        <p:txBody>
          <a:bodyPr anchor="ctr"/>
          <a:lstStyle>
            <a:lvl1pPr algn="ctr"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de-DE"/>
              <a:t>Bild hinzufügen I Add a </a:t>
            </a:r>
            <a:r>
              <a:rPr lang="de-DE" err="1"/>
              <a:t>picture</a:t>
            </a:r>
            <a:endParaRPr lang="de-DE"/>
          </a:p>
        </p:txBody>
      </p:sp>
      <p:sp>
        <p:nvSpPr>
          <p:cNvPr id="11" name="Bildplatzhalter 5"/>
          <p:cNvSpPr>
            <a:spLocks noGrp="1"/>
          </p:cNvSpPr>
          <p:nvPr>
            <p:ph type="pic" sz="quarter" idx="21" hasCustomPrompt="1"/>
          </p:nvPr>
        </p:nvSpPr>
        <p:spPr>
          <a:xfrm>
            <a:off x="8134803" y="3429001"/>
            <a:ext cx="4060800" cy="3430800"/>
          </a:xfrm>
          <a:solidFill>
            <a:schemeClr val="accent2"/>
          </a:solidFill>
        </p:spPr>
        <p:txBody>
          <a:bodyPr anchor="ctr"/>
          <a:lstStyle>
            <a:lvl1pPr algn="ctr"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de-DE"/>
              <a:t>Bild hinzufügen I Add a </a:t>
            </a:r>
            <a:r>
              <a:rPr lang="de-DE" err="1"/>
              <a:t>picture</a:t>
            </a:r>
            <a:endParaRPr lang="de-DE"/>
          </a:p>
        </p:txBody>
      </p: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DD3CFE7B-39B7-784F-93B1-D96A90A143C8}"/>
              </a:ext>
            </a:extLst>
          </p:cNvPr>
          <p:cNvCxnSpPr>
            <a:cxnSpLocks/>
          </p:cNvCxnSpPr>
          <p:nvPr userDrawn="1"/>
        </p:nvCxnSpPr>
        <p:spPr>
          <a:xfrm flipH="1">
            <a:off x="-14138" y="3429000"/>
            <a:ext cx="1220613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E5C11C02-B1D3-FF4F-92AA-ABFA7ADE13F8}"/>
              </a:ext>
            </a:extLst>
          </p:cNvPr>
          <p:cNvCxnSpPr>
            <a:cxnSpLocks/>
          </p:cNvCxnSpPr>
          <p:nvPr userDrawn="1"/>
        </p:nvCxnSpPr>
        <p:spPr>
          <a:xfrm flipV="1">
            <a:off x="8134803" y="-2"/>
            <a:ext cx="0" cy="685800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3D9E472F-8ECD-F246-8378-10E784CFF565}"/>
              </a:ext>
            </a:extLst>
          </p:cNvPr>
          <p:cNvCxnSpPr>
            <a:cxnSpLocks/>
          </p:cNvCxnSpPr>
          <p:nvPr userDrawn="1"/>
        </p:nvCxnSpPr>
        <p:spPr>
          <a:xfrm flipV="1">
            <a:off x="4067246" y="-2"/>
            <a:ext cx="0" cy="685800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platzhalter 4">
            <a:extLst>
              <a:ext uri="{FF2B5EF4-FFF2-40B4-BE49-F238E27FC236}">
                <a16:creationId xmlns:a16="http://schemas.microsoft.com/office/drawing/2014/main" id="{D241B32C-34A2-A044-B688-9EB0C4C617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" y="2731875"/>
            <a:ext cx="3054096" cy="387798"/>
          </a:xfrm>
          <a:solidFill>
            <a:schemeClr val="bg1"/>
          </a:solidFill>
        </p:spPr>
        <p:txBody>
          <a:bodyPr vert="horz" lIns="216000" tIns="0" rIns="0" bIns="0" rtlCol="0" anchor="ctr">
            <a:noAutofit/>
          </a:bodyPr>
          <a:lstStyle>
            <a:lvl1pPr>
              <a:defRPr lang="de-DE" sz="1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/>
              <a:t>Untertitel bearbeiten</a:t>
            </a:r>
          </a:p>
        </p:txBody>
      </p:sp>
      <p:sp>
        <p:nvSpPr>
          <p:cNvPr id="33" name="Textplatzhalter 4">
            <a:extLst>
              <a:ext uri="{FF2B5EF4-FFF2-40B4-BE49-F238E27FC236}">
                <a16:creationId xmlns:a16="http://schemas.microsoft.com/office/drawing/2014/main" id="{33EABACF-D5F6-B646-AF38-4CAEEFD9561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32133" y="2731875"/>
            <a:ext cx="3054096" cy="387798"/>
          </a:xfrm>
          <a:solidFill>
            <a:schemeClr val="bg1"/>
          </a:solidFill>
        </p:spPr>
        <p:txBody>
          <a:bodyPr vert="horz" lIns="216000" tIns="0" rIns="0" bIns="0" rtlCol="0" anchor="ctr">
            <a:noAutofit/>
          </a:bodyPr>
          <a:lstStyle>
            <a:lvl1pPr>
              <a:defRPr lang="de-DE" sz="1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/>
              <a:t>Untertitel bearbeiten</a:t>
            </a:r>
          </a:p>
        </p:txBody>
      </p:sp>
      <p:sp>
        <p:nvSpPr>
          <p:cNvPr id="34" name="Textplatzhalter 4">
            <a:extLst>
              <a:ext uri="{FF2B5EF4-FFF2-40B4-BE49-F238E27FC236}">
                <a16:creationId xmlns:a16="http://schemas.microsoft.com/office/drawing/2014/main" id="{F42FFF10-46D2-8046-B800-9186430A3D6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065564" y="2731875"/>
            <a:ext cx="3054096" cy="387798"/>
          </a:xfrm>
          <a:solidFill>
            <a:schemeClr val="bg1"/>
          </a:solidFill>
        </p:spPr>
        <p:txBody>
          <a:bodyPr vert="horz" lIns="216000" tIns="0" rIns="0" bIns="0" rtlCol="0" anchor="ctr">
            <a:noAutofit/>
          </a:bodyPr>
          <a:lstStyle>
            <a:lvl1pPr>
              <a:defRPr lang="de-DE" sz="1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/>
              <a:t>Untertitel bearbeiten</a:t>
            </a:r>
          </a:p>
        </p:txBody>
      </p:sp>
      <p:sp>
        <p:nvSpPr>
          <p:cNvPr id="38" name="Textplatzhalter 4">
            <a:extLst>
              <a:ext uri="{FF2B5EF4-FFF2-40B4-BE49-F238E27FC236}">
                <a16:creationId xmlns:a16="http://schemas.microsoft.com/office/drawing/2014/main" id="{E8BC3BF2-8149-EE42-AA13-589D9683600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" y="6178630"/>
            <a:ext cx="3054096" cy="387798"/>
          </a:xfrm>
          <a:solidFill>
            <a:schemeClr val="bg1"/>
          </a:solidFill>
        </p:spPr>
        <p:txBody>
          <a:bodyPr vert="horz" lIns="216000" tIns="0" rIns="0" bIns="0" rtlCol="0" anchor="ctr">
            <a:noAutofit/>
          </a:bodyPr>
          <a:lstStyle>
            <a:lvl1pPr>
              <a:defRPr lang="de-DE" sz="1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/>
              <a:t>Untertitel bearbeiten</a:t>
            </a:r>
          </a:p>
        </p:txBody>
      </p:sp>
      <p:sp>
        <p:nvSpPr>
          <p:cNvPr id="39" name="Textplatzhalter 4">
            <a:extLst>
              <a:ext uri="{FF2B5EF4-FFF2-40B4-BE49-F238E27FC236}">
                <a16:creationId xmlns:a16="http://schemas.microsoft.com/office/drawing/2014/main" id="{2377A126-62FA-3047-BF67-D55D86E836C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32133" y="6178630"/>
            <a:ext cx="3054096" cy="387798"/>
          </a:xfrm>
          <a:solidFill>
            <a:schemeClr val="bg1"/>
          </a:solidFill>
        </p:spPr>
        <p:txBody>
          <a:bodyPr vert="horz" lIns="216000" tIns="0" rIns="0" bIns="0" rtlCol="0" anchor="ctr">
            <a:noAutofit/>
          </a:bodyPr>
          <a:lstStyle>
            <a:lvl1pPr>
              <a:defRPr lang="de-DE" sz="1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/>
              <a:t>Untertitel bearbeiten</a:t>
            </a:r>
          </a:p>
        </p:txBody>
      </p:sp>
      <p:sp>
        <p:nvSpPr>
          <p:cNvPr id="40" name="Textplatzhalter 4">
            <a:extLst>
              <a:ext uri="{FF2B5EF4-FFF2-40B4-BE49-F238E27FC236}">
                <a16:creationId xmlns:a16="http://schemas.microsoft.com/office/drawing/2014/main" id="{526DC38D-5CB4-FF4A-A842-246B91AD218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65564" y="6178630"/>
            <a:ext cx="3054096" cy="387798"/>
          </a:xfrm>
          <a:solidFill>
            <a:schemeClr val="bg1"/>
          </a:solidFill>
        </p:spPr>
        <p:txBody>
          <a:bodyPr vert="horz" lIns="216000" tIns="0" rIns="0" bIns="0" rtlCol="0" anchor="ctr">
            <a:noAutofit/>
          </a:bodyPr>
          <a:lstStyle>
            <a:lvl1pPr>
              <a:defRPr lang="de-DE" sz="1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/>
              <a:t>Untertitel bearbeiten</a:t>
            </a:r>
          </a:p>
        </p:txBody>
      </p:sp>
    </p:spTree>
    <p:extLst>
      <p:ext uri="{BB962C8B-B14F-4D97-AF65-F5344CB8AC3E}">
        <p14:creationId xmlns:p14="http://schemas.microsoft.com/office/powerpoint/2010/main" val="1092658132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2083">
          <p15:clr>
            <a:srgbClr val="FBAE40"/>
          </p15:clr>
        </p15:guide>
        <p15:guide id="3" pos="5597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hboard - 2 Kachel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98AEEC6A-1A12-4575-9621-0258FD0661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172872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6" imgH="416" progId="TCLayout.ActiveDocument.1">
                  <p:embed/>
                </p:oleObj>
              </mc:Choice>
              <mc:Fallback>
                <p:oleObj name="think-cell Folie" r:id="rId3" imgW="416" imgH="416" progId="TCLayout.ActiveDocument.1">
                  <p:embed/>
                  <p:pic>
                    <p:nvPicPr>
                      <p:cNvPr id="2" name="Objekt 1" hidden="1">
                        <a:extLst>
                          <a:ext uri="{FF2B5EF4-FFF2-40B4-BE49-F238E27FC236}">
                            <a16:creationId xmlns:a16="http://schemas.microsoft.com/office/drawing/2014/main" id="{98AEEC6A-1A12-4575-9621-0258FD0661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E2D1987D-14E9-3542-B512-DBDE43D895D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338362" y="4106636"/>
            <a:ext cx="4296870" cy="1298844"/>
          </a:xfrm>
          <a:solidFill>
            <a:schemeClr val="tx2"/>
          </a:solidFill>
        </p:spPr>
        <p:txBody>
          <a:bodyPr lIns="108000" tIns="108000" rIns="108000" bIns="0" anchor="t"/>
          <a:lstStyle>
            <a:lvl1pPr marL="0" indent="0" algn="l"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de-DE"/>
          </a:p>
        </p:txBody>
      </p:sp>
      <p:sp>
        <p:nvSpPr>
          <p:cNvPr id="24" name="Bildplatzhalter 5">
            <a:extLst>
              <a:ext uri="{FF2B5EF4-FFF2-40B4-BE49-F238E27FC236}">
                <a16:creationId xmlns:a16="http://schemas.microsoft.com/office/drawing/2014/main" id="{E3ACA5D7-A7AE-F84E-91A1-7CA07F24442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338362" y="1624693"/>
            <a:ext cx="4296870" cy="2477970"/>
          </a:xfrm>
          <a:solidFill>
            <a:schemeClr val="accent2"/>
          </a:solidFill>
        </p:spPr>
        <p:txBody>
          <a:bodyPr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E2B1A042-66BA-494C-B41C-4A04ABEE7555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6556766" y="4106636"/>
            <a:ext cx="4296870" cy="1298844"/>
          </a:xfrm>
          <a:solidFill>
            <a:schemeClr val="tx2"/>
          </a:solidFill>
        </p:spPr>
        <p:txBody>
          <a:bodyPr lIns="108000" tIns="108000" rIns="108000" bIns="0" anchor="t"/>
          <a:lstStyle>
            <a:lvl1pPr marL="0" indent="0" algn="l"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de-DE"/>
          </a:p>
        </p:txBody>
      </p:sp>
      <p:sp>
        <p:nvSpPr>
          <p:cNvPr id="15" name="Bildplatzhalter 5">
            <a:extLst>
              <a:ext uri="{FF2B5EF4-FFF2-40B4-BE49-F238E27FC236}">
                <a16:creationId xmlns:a16="http://schemas.microsoft.com/office/drawing/2014/main" id="{C54ED8A5-7687-D045-93DD-E5A162FBBB5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556766" y="1624693"/>
            <a:ext cx="4296870" cy="2477970"/>
          </a:xfrm>
          <a:solidFill>
            <a:schemeClr val="accent2"/>
          </a:solidFill>
        </p:spPr>
        <p:txBody>
          <a:bodyPr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507E39A9-8B88-1745-921E-23DF5485CC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40234"/>
            <a:ext cx="11160125" cy="491194"/>
          </a:xfrm>
        </p:spPr>
        <p:txBody>
          <a:bodyPr vert="horz"/>
          <a:lstStyle>
            <a:lvl1pPr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Überschrift I Headline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B2BA28F4-4398-0D4D-970A-0C25A0C837E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5938" y="831428"/>
            <a:ext cx="11160000" cy="387798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 sz="2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/>
              <a:t>Untertitel bearbeiten</a:t>
            </a:r>
          </a:p>
        </p:txBody>
      </p:sp>
      <p:sp>
        <p:nvSpPr>
          <p:cNvPr id="16" name="Foliennummernplatzhalter 5">
            <a:extLst>
              <a:ext uri="{FF2B5EF4-FFF2-40B4-BE49-F238E27FC236}">
                <a16:creationId xmlns:a16="http://schemas.microsoft.com/office/drawing/2014/main" id="{20783FE1-8488-4EE5-AEAB-B06C561DD0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‹Nr.›</a:t>
            </a:fld>
            <a:r>
              <a:rPr lang="de-DE">
                <a:solidFill>
                  <a:schemeClr val="accent1"/>
                </a:solidFill>
              </a:rPr>
              <a:t>  </a:t>
            </a:r>
            <a:r>
              <a:rPr lang="de-DE" b="0">
                <a:solidFill>
                  <a:schemeClr val="accent1"/>
                </a:solidFill>
              </a:rPr>
              <a:t>|</a:t>
            </a:r>
            <a:endParaRPr lang="de-DE" sz="900" b="0">
              <a:solidFill>
                <a:schemeClr val="accent1"/>
              </a:solidFill>
            </a:endParaRPr>
          </a:p>
        </p:txBody>
      </p:sp>
      <p:sp>
        <p:nvSpPr>
          <p:cNvPr id="19" name="Fußzeilenplatzhalter 3">
            <a:extLst>
              <a:ext uri="{FF2B5EF4-FFF2-40B4-BE49-F238E27FC236}">
                <a16:creationId xmlns:a16="http://schemas.microsoft.com/office/drawing/2014/main" id="{933653B3-65BD-4DD9-AF10-C6D17D12F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661" y="6356349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/>
              <a:t>Jeanette Thumm Update Empower</a:t>
            </a:r>
          </a:p>
        </p:txBody>
      </p:sp>
      <p:sp>
        <p:nvSpPr>
          <p:cNvPr id="20" name="Datumsplatzhalter 8">
            <a:extLst>
              <a:ext uri="{FF2B5EF4-FFF2-40B4-BE49-F238E27FC236}">
                <a16:creationId xmlns:a16="http://schemas.microsoft.com/office/drawing/2014/main" id="{BDB00D74-2A43-4F79-930A-66504728E1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2474" y="6359524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AB19A4FC-76FE-4B52-A6BC-C4A9405F94A9}" type="datetime1">
              <a:rPr lang="de-DE"/>
              <a:pPr/>
              <a:t>25.04.2023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5824248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I Titel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"/>
            <a:ext cx="12192000" cy="4537494"/>
          </a:xfrm>
          <a:solidFill>
            <a:schemeClr val="tx2"/>
          </a:solidFill>
        </p:spPr>
        <p:txBody>
          <a:bodyPr vert="horz" lIns="0" tIns="0" rIns="0" bIns="0" rtlCol="0" anchor="ctr">
            <a:noAutofit/>
          </a:bodyPr>
          <a:lstStyle>
            <a:lvl1pPr>
              <a:defRPr lang="en-US" sz="2000" b="0">
                <a:solidFill>
                  <a:schemeClr val="accent4"/>
                </a:solidFill>
                <a:latin typeface="+mn-lt"/>
              </a:defRPr>
            </a:lvl1pPr>
          </a:lstStyle>
          <a:p>
            <a:pPr lvl="0" algn="ctr"/>
            <a:r>
              <a:rPr lang="de-DE"/>
              <a:t>Bild durch Klicken auf Symbol hinzufügen I Add </a:t>
            </a:r>
            <a:r>
              <a:rPr lang="de-DE" err="1"/>
              <a:t>image</a:t>
            </a:r>
            <a:r>
              <a:rPr lang="de-DE"/>
              <a:t> </a:t>
            </a:r>
            <a:r>
              <a:rPr lang="de-DE" err="1"/>
              <a:t>by</a:t>
            </a:r>
            <a:r>
              <a:rPr lang="de-DE"/>
              <a:t> </a:t>
            </a:r>
            <a:r>
              <a:rPr lang="de-DE" err="1"/>
              <a:t>clicking</a:t>
            </a:r>
            <a:r>
              <a:rPr lang="de-DE"/>
              <a:t> </a:t>
            </a:r>
            <a:r>
              <a:rPr lang="de-DE" err="1"/>
              <a:t>icon</a:t>
            </a:r>
            <a:endParaRPr lang="en-US"/>
          </a:p>
          <a:p>
            <a:pPr lvl="0" algn="ctr"/>
            <a:endParaRPr lang="de-DE"/>
          </a:p>
        </p:txBody>
      </p:sp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5250582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53" imgH="353" progId="TCLayout.ActiveDocument.1">
                  <p:embed/>
                </p:oleObj>
              </mc:Choice>
              <mc:Fallback>
                <p:oleObj name="think-cell Folie" r:id="rId3" imgW="353" imgH="353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Untertitel 2">
            <a:extLst>
              <a:ext uri="{FF2B5EF4-FFF2-40B4-BE49-F238E27FC236}">
                <a16:creationId xmlns:a16="http://schemas.microsoft.com/office/drawing/2014/main" id="{1EFD6C72-2063-AD48-9727-C4AB16A6DE1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0038" y="4817980"/>
            <a:ext cx="8691562" cy="215444"/>
          </a:xfrm>
          <a:noFill/>
        </p:spPr>
        <p:txBody>
          <a:bodyPr wrap="square" lIns="216000" tIns="0" rIns="0" bIns="0" anchor="ctr">
            <a:spAutoFit/>
          </a:bodyPr>
          <a:lstStyle>
            <a:lvl1pPr marL="0" indent="0" algn="l">
              <a:buNone/>
              <a:defRPr lang="de-DE" sz="1400" b="0" kern="1200" dirty="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de-DE"/>
              <a:t>Dachzeile I </a:t>
            </a:r>
            <a:r>
              <a:rPr lang="de-DE" err="1"/>
              <a:t>O</a:t>
            </a:r>
            <a:r>
              <a:rPr lang="de-DE" b="0" i="0" err="1">
                <a:solidFill>
                  <a:srgbClr val="242424"/>
                </a:solidFill>
                <a:effectLst/>
                <a:latin typeface="-apple-system"/>
              </a:rPr>
              <a:t>verline</a:t>
            </a:r>
            <a:endParaRPr lang="de-DE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97AA3D91-2715-1245-B649-15816B60CB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0038" y="5064345"/>
            <a:ext cx="8691562" cy="1064355"/>
          </a:xfrm>
          <a:noFill/>
          <a:effectLst/>
        </p:spPr>
        <p:txBody>
          <a:bodyPr vert="horz" lIns="198000" tIns="0" rIns="0" anchor="b" anchorCtr="0">
            <a:noAutofit/>
          </a:bodyPr>
          <a:lstStyle>
            <a:lvl1pPr marL="0" algn="l" defTabSz="9143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3600" b="0" kern="1200" cap="none" baseline="0" dirty="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/>
              <a:t>Überschrift</a:t>
            </a:r>
            <a:br>
              <a:rPr lang="de-DE"/>
            </a:br>
            <a:r>
              <a:rPr lang="de-DE"/>
              <a:t>Headline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E31E8C8-7C50-4010-8FA8-5E3FC76DB09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00038" y="6391757"/>
            <a:ext cx="4782950" cy="215444"/>
          </a:xfrm>
        </p:spPr>
        <p:txBody>
          <a:bodyPr lIns="216000" tIns="0" rIns="0" bIns="0"/>
          <a:lstStyle>
            <a:lvl1pPr>
              <a:spcBef>
                <a:spcPts val="600"/>
              </a:spcBef>
              <a:spcAft>
                <a:spcPts val="600"/>
              </a:spcAft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Jeanette Thumm Update </a:t>
            </a:r>
            <a:r>
              <a:rPr lang="de-DE" err="1"/>
              <a:t>Empower</a:t>
            </a:r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1739012-BDAA-4348-838C-987BE3160AD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6151" y="5707580"/>
            <a:ext cx="3021965" cy="101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516663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4133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hboard - 3 Kachel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1B222B94-2502-4655-8062-5612DD24CE4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096439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6" progId="TCLayout.ActiveDocument.1">
                  <p:embed/>
                </p:oleObj>
              </mc:Choice>
              <mc:Fallback>
                <p:oleObj name="think-cell Folie" r:id="rId3" imgW="347" imgH="34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1B222B94-2502-4655-8062-5612DD24CE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AFE3D90D-E36A-DF4D-B325-30BCB63A8392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28102" y="3824355"/>
            <a:ext cx="2913132" cy="901393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9DD658D9-2A23-C34C-95EC-E99E330FF936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8156493" y="3824355"/>
            <a:ext cx="2913132" cy="901393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BEDDAD1E-B130-D34E-948B-3916F99DA932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139977" y="3824355"/>
            <a:ext cx="2913132" cy="901393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Bildplatzhalter 5">
            <a:extLst>
              <a:ext uri="{FF2B5EF4-FFF2-40B4-BE49-F238E27FC236}">
                <a16:creationId xmlns:a16="http://schemas.microsoft.com/office/drawing/2014/main" id="{77670EE1-D200-8144-A1FC-1B1BAFD9A1B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139977" y="2171808"/>
            <a:ext cx="2913131" cy="1652547"/>
          </a:xfrm>
          <a:solidFill>
            <a:schemeClr val="accent2"/>
          </a:solidFill>
        </p:spPr>
        <p:txBody>
          <a:bodyPr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24" name="Bildplatzhalter 5">
            <a:extLst>
              <a:ext uri="{FF2B5EF4-FFF2-40B4-BE49-F238E27FC236}">
                <a16:creationId xmlns:a16="http://schemas.microsoft.com/office/drawing/2014/main" id="{18F34889-3830-004A-B62C-141AADFCE30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28102" y="2161178"/>
            <a:ext cx="2913130" cy="1663178"/>
          </a:xfrm>
          <a:solidFill>
            <a:schemeClr val="accent2"/>
          </a:solidFill>
        </p:spPr>
        <p:txBody>
          <a:bodyPr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25" name="Bildplatzhalter 5">
            <a:extLst>
              <a:ext uri="{FF2B5EF4-FFF2-40B4-BE49-F238E27FC236}">
                <a16:creationId xmlns:a16="http://schemas.microsoft.com/office/drawing/2014/main" id="{5F105300-099C-0B47-91CC-29E9AFF39FD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156493" y="2161178"/>
            <a:ext cx="2913134" cy="1663177"/>
          </a:xfrm>
          <a:solidFill>
            <a:schemeClr val="accent2"/>
          </a:solidFill>
        </p:spPr>
        <p:txBody>
          <a:bodyPr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FB7CD102-46E1-614C-9351-4A6BFE3499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40234"/>
            <a:ext cx="11160125" cy="491194"/>
          </a:xfrm>
        </p:spPr>
        <p:txBody>
          <a:bodyPr vert="horz"/>
          <a:lstStyle>
            <a:lvl1pPr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Überschrift I Headline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494DA24A-340E-6B4B-A043-B22194E91F0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5938" y="831428"/>
            <a:ext cx="11160000" cy="387798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 sz="2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/>
              <a:t>Untertitel bearbeiten I Edit </a:t>
            </a:r>
            <a:r>
              <a:rPr lang="de-DE" err="1"/>
              <a:t>subtitles</a:t>
            </a:r>
            <a:endParaRPr lang="de-DE"/>
          </a:p>
        </p:txBody>
      </p:sp>
      <p:sp>
        <p:nvSpPr>
          <p:cNvPr id="20" name="Foliennummernplatzhalter 5">
            <a:extLst>
              <a:ext uri="{FF2B5EF4-FFF2-40B4-BE49-F238E27FC236}">
                <a16:creationId xmlns:a16="http://schemas.microsoft.com/office/drawing/2014/main" id="{A27814AD-6500-40EB-B3DE-8CA2CE42BC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‹Nr.›</a:t>
            </a:fld>
            <a:r>
              <a:rPr lang="de-DE">
                <a:solidFill>
                  <a:schemeClr val="accent1"/>
                </a:solidFill>
              </a:rPr>
              <a:t>  </a:t>
            </a:r>
            <a:r>
              <a:rPr lang="de-DE" b="0">
                <a:solidFill>
                  <a:schemeClr val="accent1"/>
                </a:solidFill>
              </a:rPr>
              <a:t>|</a:t>
            </a:r>
            <a:endParaRPr lang="de-DE" sz="900" b="0">
              <a:solidFill>
                <a:schemeClr val="accent1"/>
              </a:solidFill>
            </a:endParaRPr>
          </a:p>
        </p:txBody>
      </p:sp>
      <p:sp>
        <p:nvSpPr>
          <p:cNvPr id="21" name="Fußzeilenplatzhalter 3">
            <a:extLst>
              <a:ext uri="{FF2B5EF4-FFF2-40B4-BE49-F238E27FC236}">
                <a16:creationId xmlns:a16="http://schemas.microsoft.com/office/drawing/2014/main" id="{825D8F5F-EEDA-4F89-8CE6-BF5848A8BC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661" y="6356349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/>
              <a:t>Jeanette Thumm Update Empower</a:t>
            </a:r>
          </a:p>
        </p:txBody>
      </p:sp>
      <p:sp>
        <p:nvSpPr>
          <p:cNvPr id="28" name="Datumsplatzhalter 8">
            <a:extLst>
              <a:ext uri="{FF2B5EF4-FFF2-40B4-BE49-F238E27FC236}">
                <a16:creationId xmlns:a16="http://schemas.microsoft.com/office/drawing/2014/main" id="{D6AD6385-5541-41ED-B5E3-EA2E6D84A5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2474" y="6359524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AB19A4FC-76FE-4B52-A6BC-C4A9405F94A9}" type="datetime1">
              <a:rPr lang="de-DE"/>
              <a:pPr/>
              <a:t>25.04.2023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0035354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hboard - 6 Kachel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7FD375BA-197B-450B-A78B-15AF039CE7C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549997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6" imgH="416" progId="TCLayout.ActiveDocument.1">
                  <p:embed/>
                </p:oleObj>
              </mc:Choice>
              <mc:Fallback>
                <p:oleObj name="think-cell Folie" r:id="rId3" imgW="416" imgH="416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7FD375BA-197B-450B-A78B-15AF039CE7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B82F67BF-BE40-D64B-ACE5-494B7E63E13E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449591" y="1638415"/>
            <a:ext cx="2545721" cy="1282593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4" name="Textplatzhalter 2">
            <a:extLst>
              <a:ext uri="{FF2B5EF4-FFF2-40B4-BE49-F238E27FC236}">
                <a16:creationId xmlns:a16="http://schemas.microsoft.com/office/drawing/2014/main" id="{E5B6EB5C-F640-184A-9E24-4046A9902A9A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3449591" y="3092570"/>
            <a:ext cx="2545721" cy="1282593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8" name="Textplatzhalter 2">
            <a:extLst>
              <a:ext uri="{FF2B5EF4-FFF2-40B4-BE49-F238E27FC236}">
                <a16:creationId xmlns:a16="http://schemas.microsoft.com/office/drawing/2014/main" id="{6F17F3E8-05AA-C446-8B67-1E5A49390BC0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220202" y="1638415"/>
            <a:ext cx="2545721" cy="1282593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0" name="Textplatzhalter 2">
            <a:extLst>
              <a:ext uri="{FF2B5EF4-FFF2-40B4-BE49-F238E27FC236}">
                <a16:creationId xmlns:a16="http://schemas.microsoft.com/office/drawing/2014/main" id="{922A922F-2C05-6746-97A3-05C812F68AC6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8220202" y="3092570"/>
            <a:ext cx="2545721" cy="1282593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2" name="Bildplatzhalter 5">
            <a:extLst>
              <a:ext uri="{FF2B5EF4-FFF2-40B4-BE49-F238E27FC236}">
                <a16:creationId xmlns:a16="http://schemas.microsoft.com/office/drawing/2014/main" id="{5F83A5CF-61BE-C94E-AAE3-98EFF67F54A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87990" y="1638415"/>
            <a:ext cx="2032212" cy="1282593"/>
          </a:xfrm>
          <a:solidFill>
            <a:schemeClr val="accent2"/>
          </a:solidFill>
        </p:spPr>
        <p:txBody>
          <a:bodyPr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34" name="Bildplatzhalter 5">
            <a:extLst>
              <a:ext uri="{FF2B5EF4-FFF2-40B4-BE49-F238E27FC236}">
                <a16:creationId xmlns:a16="http://schemas.microsoft.com/office/drawing/2014/main" id="{C3EF4B84-5EC6-5849-A958-4920C35667E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87990" y="3092570"/>
            <a:ext cx="2032212" cy="1282593"/>
          </a:xfrm>
          <a:solidFill>
            <a:schemeClr val="accent2"/>
          </a:solidFill>
        </p:spPr>
        <p:txBody>
          <a:bodyPr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36" name="Bildplatzhalter 5">
            <a:extLst>
              <a:ext uri="{FF2B5EF4-FFF2-40B4-BE49-F238E27FC236}">
                <a16:creationId xmlns:a16="http://schemas.microsoft.com/office/drawing/2014/main" id="{0B8E9C79-850C-6348-9C50-B033D2C1FCB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417379" y="3092570"/>
            <a:ext cx="2032212" cy="1282593"/>
          </a:xfrm>
          <a:solidFill>
            <a:schemeClr val="accent2"/>
          </a:solidFill>
        </p:spPr>
        <p:txBody>
          <a:bodyPr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41" name="Bildplatzhalter 5">
            <a:extLst>
              <a:ext uri="{FF2B5EF4-FFF2-40B4-BE49-F238E27FC236}">
                <a16:creationId xmlns:a16="http://schemas.microsoft.com/office/drawing/2014/main" id="{2634FB1A-C6B9-DB44-AAAE-7A946E340F4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417379" y="1638415"/>
            <a:ext cx="2032212" cy="1281600"/>
          </a:xfrm>
          <a:solidFill>
            <a:schemeClr val="accent2"/>
          </a:solidFill>
        </p:spPr>
        <p:txBody>
          <a:bodyPr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de-DE"/>
              <a:t>Bild</a:t>
            </a:r>
          </a:p>
        </p:txBody>
      </p:sp>
      <p:sp>
        <p:nvSpPr>
          <p:cNvPr id="42" name="Textplatzhalter 2">
            <a:extLst>
              <a:ext uri="{FF2B5EF4-FFF2-40B4-BE49-F238E27FC236}">
                <a16:creationId xmlns:a16="http://schemas.microsoft.com/office/drawing/2014/main" id="{7F7EFA98-450D-C244-99FB-D37E9696DBF5}"/>
              </a:ext>
            </a:extLst>
          </p:cNvPr>
          <p:cNvSpPr>
            <a:spLocks noGrp="1"/>
          </p:cNvSpPr>
          <p:nvPr>
            <p:ph type="body" idx="29"/>
          </p:nvPr>
        </p:nvSpPr>
        <p:spPr>
          <a:xfrm>
            <a:off x="3449591" y="4546727"/>
            <a:ext cx="2545721" cy="1282593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3" name="Textplatzhalter 2">
            <a:extLst>
              <a:ext uri="{FF2B5EF4-FFF2-40B4-BE49-F238E27FC236}">
                <a16:creationId xmlns:a16="http://schemas.microsoft.com/office/drawing/2014/main" id="{8AA877DA-B07F-D149-8120-35B0BC7FC088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8220202" y="4546727"/>
            <a:ext cx="2545721" cy="1282593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4" name="Bildplatzhalter 5">
            <a:extLst>
              <a:ext uri="{FF2B5EF4-FFF2-40B4-BE49-F238E27FC236}">
                <a16:creationId xmlns:a16="http://schemas.microsoft.com/office/drawing/2014/main" id="{C8E47CB9-0991-2C4E-B39B-894C789BCFEB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187990" y="4546727"/>
            <a:ext cx="2032212" cy="1282593"/>
          </a:xfrm>
          <a:solidFill>
            <a:schemeClr val="accent2"/>
          </a:solidFill>
        </p:spPr>
        <p:txBody>
          <a:bodyPr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45" name="Bildplatzhalter 5">
            <a:extLst>
              <a:ext uri="{FF2B5EF4-FFF2-40B4-BE49-F238E27FC236}">
                <a16:creationId xmlns:a16="http://schemas.microsoft.com/office/drawing/2014/main" id="{C682EDD5-0E6C-8042-AEF0-BC172E228741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1417379" y="4546727"/>
            <a:ext cx="2032212" cy="1282593"/>
          </a:xfrm>
          <a:solidFill>
            <a:schemeClr val="accent2"/>
          </a:solidFill>
        </p:spPr>
        <p:txBody>
          <a:bodyPr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id="{D7A2374B-7FB7-2142-A056-F13A4C51F0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40234"/>
            <a:ext cx="11180762" cy="491194"/>
          </a:xfrm>
        </p:spPr>
        <p:txBody>
          <a:bodyPr vert="horz"/>
          <a:lstStyle>
            <a:lvl1pPr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Überschrift I Headline</a:t>
            </a:r>
          </a:p>
        </p:txBody>
      </p:sp>
      <p:sp>
        <p:nvSpPr>
          <p:cNvPr id="25" name="Textplatzhalter 4">
            <a:extLst>
              <a:ext uri="{FF2B5EF4-FFF2-40B4-BE49-F238E27FC236}">
                <a16:creationId xmlns:a16="http://schemas.microsoft.com/office/drawing/2014/main" id="{995C2DE4-BA82-624C-B54A-6E673D295F0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15938" y="831428"/>
            <a:ext cx="11160000" cy="387798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 sz="2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/>
              <a:t>Untertitel bearbeiten I Edit </a:t>
            </a:r>
            <a:r>
              <a:rPr lang="de-DE" err="1"/>
              <a:t>subtitles</a:t>
            </a:r>
            <a:endParaRPr lang="de-DE"/>
          </a:p>
        </p:txBody>
      </p:sp>
      <p:sp>
        <p:nvSpPr>
          <p:cNvPr id="29" name="Foliennummernplatzhalter 5">
            <a:extLst>
              <a:ext uri="{FF2B5EF4-FFF2-40B4-BE49-F238E27FC236}">
                <a16:creationId xmlns:a16="http://schemas.microsoft.com/office/drawing/2014/main" id="{B96E0D9B-C5D5-41D4-9A09-9984649B62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‹Nr.›</a:t>
            </a:fld>
            <a:r>
              <a:rPr lang="de-DE">
                <a:solidFill>
                  <a:schemeClr val="accent1"/>
                </a:solidFill>
              </a:rPr>
              <a:t>  </a:t>
            </a:r>
            <a:r>
              <a:rPr lang="de-DE" b="0">
                <a:solidFill>
                  <a:schemeClr val="accent1"/>
                </a:solidFill>
              </a:rPr>
              <a:t>|</a:t>
            </a:r>
            <a:endParaRPr lang="de-DE" sz="900" b="0">
              <a:solidFill>
                <a:schemeClr val="accent1"/>
              </a:solidFill>
            </a:endParaRPr>
          </a:p>
        </p:txBody>
      </p:sp>
      <p:sp>
        <p:nvSpPr>
          <p:cNvPr id="31" name="Fußzeilenplatzhalter 3">
            <a:extLst>
              <a:ext uri="{FF2B5EF4-FFF2-40B4-BE49-F238E27FC236}">
                <a16:creationId xmlns:a16="http://schemas.microsoft.com/office/drawing/2014/main" id="{98A57A3B-A8BB-46BE-952C-2FD7576C4D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661" y="6356349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/>
              <a:t>Jeanette Thumm Update Empower</a:t>
            </a:r>
          </a:p>
        </p:txBody>
      </p:sp>
      <p:sp>
        <p:nvSpPr>
          <p:cNvPr id="33" name="Datumsplatzhalter 8">
            <a:extLst>
              <a:ext uri="{FF2B5EF4-FFF2-40B4-BE49-F238E27FC236}">
                <a16:creationId xmlns:a16="http://schemas.microsoft.com/office/drawing/2014/main" id="{398E2729-16E7-462C-A3B8-1BB6CA79A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2474" y="6359524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AB19A4FC-76FE-4B52-A6BC-C4A9405F94A9}" type="datetime1">
              <a:rPr lang="de-DE"/>
              <a:pPr/>
              <a:t>25.04.2023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0355166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/ Bild mit Tex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D270C4C5-5317-4919-8DB5-0485BE30CDC2}"/>
              </a:ext>
            </a:extLst>
          </p:cNvPr>
          <p:cNvSpPr/>
          <p:nvPr userDrawn="1"/>
        </p:nvSpPr>
        <p:spPr>
          <a:xfrm>
            <a:off x="10274300" y="6070600"/>
            <a:ext cx="1746463" cy="592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err="1"/>
          </a:p>
        </p:txBody>
      </p:sp>
      <p:sp>
        <p:nvSpPr>
          <p:cNvPr id="14" name="Freihandform: Form 13">
            <a:extLst>
              <a:ext uri="{FF2B5EF4-FFF2-40B4-BE49-F238E27FC236}">
                <a16:creationId xmlns:a16="http://schemas.microsoft.com/office/drawing/2014/main" id="{0D8653A3-71E5-4997-B94D-F2FFDBEE6BE9}"/>
              </a:ext>
            </a:extLst>
          </p:cNvPr>
          <p:cNvSpPr/>
          <p:nvPr userDrawn="1"/>
        </p:nvSpPr>
        <p:spPr>
          <a:xfrm>
            <a:off x="10020300" y="1196975"/>
            <a:ext cx="2171700" cy="5661025"/>
          </a:xfrm>
          <a:custGeom>
            <a:avLst/>
            <a:gdLst>
              <a:gd name="connsiteX0" fmla="*/ 286809 w 2171700"/>
              <a:gd name="connsiteY0" fmla="*/ 4870854 h 5661025"/>
              <a:gd name="connsiteX1" fmla="*/ 286809 w 2171700"/>
              <a:gd name="connsiteY1" fmla="*/ 5447892 h 5661025"/>
              <a:gd name="connsiteX2" fmla="*/ 2000463 w 2171700"/>
              <a:gd name="connsiteY2" fmla="*/ 5447892 h 5661025"/>
              <a:gd name="connsiteX3" fmla="*/ 2000463 w 2171700"/>
              <a:gd name="connsiteY3" fmla="*/ 4870854 h 5661025"/>
              <a:gd name="connsiteX4" fmla="*/ 0 w 2171700"/>
              <a:gd name="connsiteY4" fmla="*/ 0 h 5661025"/>
              <a:gd name="connsiteX5" fmla="*/ 2171700 w 2171700"/>
              <a:gd name="connsiteY5" fmla="*/ 0 h 5661025"/>
              <a:gd name="connsiteX6" fmla="*/ 2171700 w 2171700"/>
              <a:gd name="connsiteY6" fmla="*/ 5661025 h 5661025"/>
              <a:gd name="connsiteX7" fmla="*/ 0 w 2171700"/>
              <a:gd name="connsiteY7" fmla="*/ 5661025 h 566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71700" h="5661025">
                <a:moveTo>
                  <a:pt x="286809" y="4870854"/>
                </a:moveTo>
                <a:lnTo>
                  <a:pt x="286809" y="5447892"/>
                </a:lnTo>
                <a:lnTo>
                  <a:pt x="2000463" y="5447892"/>
                </a:lnTo>
                <a:lnTo>
                  <a:pt x="2000463" y="4870854"/>
                </a:lnTo>
                <a:close/>
                <a:moveTo>
                  <a:pt x="0" y="0"/>
                </a:moveTo>
                <a:lnTo>
                  <a:pt x="2171700" y="0"/>
                </a:lnTo>
                <a:lnTo>
                  <a:pt x="2171700" y="5661025"/>
                </a:lnTo>
                <a:lnTo>
                  <a:pt x="0" y="5661025"/>
                </a:lnTo>
                <a:close/>
              </a:path>
            </a:pathLst>
          </a:cu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>
              <a:latin typeface="+mj-lt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5C21B50-9205-9E45-A51B-C7638C012CF6}"/>
              </a:ext>
            </a:extLst>
          </p:cNvPr>
          <p:cNvSpPr txBox="1"/>
          <p:nvPr userDrawn="1"/>
        </p:nvSpPr>
        <p:spPr>
          <a:xfrm>
            <a:off x="10144488" y="1482436"/>
            <a:ext cx="18762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>
                <a:latin typeface="+mj-lt"/>
                <a:cs typeface="Segoe UI" panose="020B0502040204020203" pitchFamily="34" charset="0"/>
              </a:rPr>
              <a:t>Text einfügen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397EF706-7C9F-8F47-99F9-1F6571D0AE74}"/>
              </a:ext>
            </a:extLst>
          </p:cNvPr>
          <p:cNvSpPr txBox="1">
            <a:spLocks/>
          </p:cNvSpPr>
          <p:nvPr userDrawn="1"/>
        </p:nvSpPr>
        <p:spPr>
          <a:xfrm>
            <a:off x="0" y="1196974"/>
            <a:ext cx="10020300" cy="5661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5" name="Inhaltsplatzhalter 5">
            <a:extLst>
              <a:ext uri="{FF2B5EF4-FFF2-40B4-BE49-F238E27FC236}">
                <a16:creationId xmlns:a16="http://schemas.microsoft.com/office/drawing/2014/main" id="{F2400B66-29C2-FD4B-95E4-1236F408EE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0" y="1196975"/>
            <a:ext cx="10020300" cy="5661025"/>
          </a:xfrm>
          <a:solidFill>
            <a:schemeClr val="accent2"/>
          </a:solidFill>
        </p:spPr>
        <p:txBody>
          <a:bodyPr anchor="ctr"/>
          <a:lstStyle>
            <a:lvl1pPr algn="ctr">
              <a:buFontTx/>
              <a:buNone/>
              <a:defRPr sz="2000" b="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pPr lvl="0"/>
            <a:endParaRPr lang="de-DE"/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DA26AA71-8B6A-C840-BEF6-D2B61C904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40234"/>
            <a:ext cx="11160125" cy="662611"/>
          </a:xfrm>
        </p:spPr>
        <p:txBody>
          <a:bodyPr vert="horz"/>
          <a:lstStyle>
            <a:lvl1pPr>
              <a:defRPr b="0">
                <a:latin typeface="+mn-lt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8BD1B383-FEFA-44B4-B800-D5FFD0DDC7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1593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‹Nr.›</a:t>
            </a:fld>
            <a:r>
              <a:rPr lang="de-DE">
                <a:solidFill>
                  <a:schemeClr val="accent1"/>
                </a:solidFill>
              </a:rPr>
              <a:t>  </a:t>
            </a:r>
            <a:r>
              <a:rPr lang="de-DE" b="0">
                <a:solidFill>
                  <a:schemeClr val="accent1"/>
                </a:solidFill>
              </a:rPr>
              <a:t>|</a:t>
            </a:r>
            <a:endParaRPr lang="de-DE" sz="900" b="0">
              <a:solidFill>
                <a:schemeClr val="accent1"/>
              </a:solidFill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5F751BBC-031E-42A8-BA7F-DB4862A086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7109" y="6067829"/>
            <a:ext cx="1713654" cy="57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407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312">
          <p15:clr>
            <a:srgbClr val="FBAE40"/>
          </p15:clr>
        </p15:guide>
        <p15:guide id="2" orient="horz" pos="754">
          <p15:clr>
            <a:srgbClr val="FBAE40"/>
          </p15:clr>
        </p15:guide>
        <p15:guide id="3" pos="7197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 Bausteine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1B222B94-2502-4655-8062-5612DD24CE4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072941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6" progId="TCLayout.ActiveDocument.1">
                  <p:embed/>
                </p:oleObj>
              </mc:Choice>
              <mc:Fallback>
                <p:oleObj name="think-cell Folie" r:id="rId3" imgW="347" imgH="34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1B222B94-2502-4655-8062-5612DD24CE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Textplatzhalter 2">
            <a:extLst>
              <a:ext uri="{FF2B5EF4-FFF2-40B4-BE49-F238E27FC236}">
                <a16:creationId xmlns:a16="http://schemas.microsoft.com/office/drawing/2014/main" id="{D607F26A-0D43-4441-932E-EA35304503E9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2149214" y="3149826"/>
            <a:ext cx="2117590" cy="2895045"/>
          </a:xfrm>
          <a:solidFill>
            <a:schemeClr val="accent3"/>
          </a:solidFill>
        </p:spPr>
        <p:txBody>
          <a:bodyPr lIns="108000" tIns="108000" rIns="108000" bIns="0" anchor="t"/>
          <a:lstStyle>
            <a:lvl1pPr marL="85725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4" name="Textplatzhalter 2">
            <a:extLst>
              <a:ext uri="{FF2B5EF4-FFF2-40B4-BE49-F238E27FC236}">
                <a16:creationId xmlns:a16="http://schemas.microsoft.com/office/drawing/2014/main" id="{0294D4CF-D366-5D43-AACC-3E4C1423EC39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017206" y="3149826"/>
            <a:ext cx="2117590" cy="2895045"/>
          </a:xfrm>
          <a:solidFill>
            <a:schemeClr val="accent3"/>
          </a:solidFill>
        </p:spPr>
        <p:txBody>
          <a:bodyPr lIns="108000" tIns="108000" rIns="108000" bIns="0" anchor="t"/>
          <a:lstStyle>
            <a:lvl1pPr marL="85725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472B9EA2-21CB-4DDA-A24D-1EA0D4704954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7935482" y="3149826"/>
            <a:ext cx="2117590" cy="2895045"/>
          </a:xfrm>
          <a:solidFill>
            <a:schemeClr val="accent3"/>
          </a:solidFill>
        </p:spPr>
        <p:txBody>
          <a:bodyPr lIns="108000" tIns="108000" rIns="108000" bIns="0" anchor="t"/>
          <a:lstStyle>
            <a:lvl1pPr marL="85725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Bildplatzhalter 5">
            <a:extLst>
              <a:ext uri="{FF2B5EF4-FFF2-40B4-BE49-F238E27FC236}">
                <a16:creationId xmlns:a16="http://schemas.microsoft.com/office/drawing/2014/main" id="{96513A13-432C-4044-9AD4-9E9F449A696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149214" y="1549734"/>
            <a:ext cx="2117590" cy="1600093"/>
          </a:xfrm>
          <a:solidFill>
            <a:schemeClr val="accent2"/>
          </a:solidFill>
        </p:spPr>
        <p:txBody>
          <a:bodyPr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endParaRPr lang="de-DE"/>
          </a:p>
        </p:txBody>
      </p:sp>
      <p:sp>
        <p:nvSpPr>
          <p:cNvPr id="25" name="Bildplatzhalter 5">
            <a:extLst>
              <a:ext uri="{FF2B5EF4-FFF2-40B4-BE49-F238E27FC236}">
                <a16:creationId xmlns:a16="http://schemas.microsoft.com/office/drawing/2014/main" id="{48AE97E9-DA3B-4912-9CB9-8A97F0412C7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017205" y="1549734"/>
            <a:ext cx="2116800" cy="1600093"/>
          </a:xfrm>
          <a:solidFill>
            <a:schemeClr val="accent2"/>
          </a:solidFill>
        </p:spPr>
        <p:txBody>
          <a:bodyPr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endParaRPr lang="de-DE"/>
          </a:p>
        </p:txBody>
      </p:sp>
      <p:sp>
        <p:nvSpPr>
          <p:cNvPr id="26" name="Bildplatzhalter 5">
            <a:extLst>
              <a:ext uri="{FF2B5EF4-FFF2-40B4-BE49-F238E27FC236}">
                <a16:creationId xmlns:a16="http://schemas.microsoft.com/office/drawing/2014/main" id="{AC84D9D4-CD28-458A-A689-780288422DF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935481" y="1549734"/>
            <a:ext cx="2116800" cy="1600093"/>
          </a:xfrm>
          <a:solidFill>
            <a:schemeClr val="accent2"/>
          </a:solidFill>
        </p:spPr>
        <p:txBody>
          <a:bodyPr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endParaRPr lang="de-DE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B851EED9-359C-3848-8B94-78B3619272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40234"/>
            <a:ext cx="11160125" cy="485266"/>
          </a:xfrm>
        </p:spPr>
        <p:txBody>
          <a:bodyPr vert="horz"/>
          <a:lstStyle>
            <a:lvl1pPr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Überschrift I Headline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7F3040F8-124D-5044-9ED1-C021C7D659F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5938" y="831428"/>
            <a:ext cx="11160000" cy="387798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 sz="2000" b="0" u="none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/>
              <a:t>Untertitel bearbeiten I Edit </a:t>
            </a:r>
            <a:r>
              <a:rPr lang="de-DE" err="1"/>
              <a:t>subtitles</a:t>
            </a:r>
            <a:endParaRPr lang="de-DE"/>
          </a:p>
        </p:txBody>
      </p:sp>
      <p:sp>
        <p:nvSpPr>
          <p:cNvPr id="19" name="Foliennummernplatzhalter 5">
            <a:extLst>
              <a:ext uri="{FF2B5EF4-FFF2-40B4-BE49-F238E27FC236}">
                <a16:creationId xmlns:a16="http://schemas.microsoft.com/office/drawing/2014/main" id="{9931CBE2-2FE1-491E-AC84-D55CA59223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‹Nr.›</a:t>
            </a:fld>
            <a:r>
              <a:rPr lang="de-DE">
                <a:solidFill>
                  <a:schemeClr val="accent1"/>
                </a:solidFill>
              </a:rPr>
              <a:t>  </a:t>
            </a:r>
            <a:r>
              <a:rPr lang="de-DE" b="0">
                <a:solidFill>
                  <a:schemeClr val="accent1"/>
                </a:solidFill>
              </a:rPr>
              <a:t>|</a:t>
            </a:r>
            <a:endParaRPr lang="de-DE" sz="900" b="0">
              <a:solidFill>
                <a:schemeClr val="accent1"/>
              </a:solidFill>
            </a:endParaRPr>
          </a:p>
        </p:txBody>
      </p:sp>
      <p:sp>
        <p:nvSpPr>
          <p:cNvPr id="21" name="Fußzeilenplatzhalter 3">
            <a:extLst>
              <a:ext uri="{FF2B5EF4-FFF2-40B4-BE49-F238E27FC236}">
                <a16:creationId xmlns:a16="http://schemas.microsoft.com/office/drawing/2014/main" id="{B4715C78-1E85-4FBB-AC77-34FAE2F9CA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661" y="6356349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/>
              <a:t>Jeanette Thumm Update Empower</a:t>
            </a:r>
          </a:p>
        </p:txBody>
      </p:sp>
      <p:sp>
        <p:nvSpPr>
          <p:cNvPr id="22" name="Datumsplatzhalter 8">
            <a:extLst>
              <a:ext uri="{FF2B5EF4-FFF2-40B4-BE49-F238E27FC236}">
                <a16:creationId xmlns:a16="http://schemas.microsoft.com/office/drawing/2014/main" id="{5192275F-0C0C-43FC-AACC-33731E9ADD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2474" y="6359524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AB19A4FC-76FE-4B52-A6BC-C4A9405F94A9}" type="datetime1">
              <a:rPr lang="de-DE"/>
              <a:pPr/>
              <a:t>25.04.2023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4648262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xt Bausteine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1B222B94-2502-4655-8062-5612DD24CE4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072941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6" progId="TCLayout.ActiveDocument.1">
                  <p:embed/>
                </p:oleObj>
              </mc:Choice>
              <mc:Fallback>
                <p:oleObj name="think-cell Folie" r:id="rId3" imgW="347" imgH="34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1B222B94-2502-4655-8062-5612DD24CE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platzhalter 2">
            <a:extLst>
              <a:ext uri="{FF2B5EF4-FFF2-40B4-BE49-F238E27FC236}">
                <a16:creationId xmlns:a16="http://schemas.microsoft.com/office/drawing/2014/main" id="{9BC1A026-3D72-C64B-8BD9-EAAABF221770}"/>
              </a:ext>
            </a:extLst>
          </p:cNvPr>
          <p:cNvSpPr>
            <a:spLocks noGrp="1"/>
          </p:cNvSpPr>
          <p:nvPr>
            <p:ph type="body" idx="26"/>
          </p:nvPr>
        </p:nvSpPr>
        <p:spPr>
          <a:xfrm>
            <a:off x="1349385" y="3162299"/>
            <a:ext cx="2117590" cy="2895045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85725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1" name="Textplatzhalter 2">
            <a:extLst>
              <a:ext uri="{FF2B5EF4-FFF2-40B4-BE49-F238E27FC236}">
                <a16:creationId xmlns:a16="http://schemas.microsoft.com/office/drawing/2014/main" id="{0974EFC2-132E-924F-8F1D-B919A8B0DFA8}"/>
              </a:ext>
            </a:extLst>
          </p:cNvPr>
          <p:cNvSpPr>
            <a:spLocks noGrp="1"/>
          </p:cNvSpPr>
          <p:nvPr>
            <p:ph type="body" idx="27"/>
          </p:nvPr>
        </p:nvSpPr>
        <p:spPr>
          <a:xfrm>
            <a:off x="3801474" y="3162299"/>
            <a:ext cx="2117590" cy="2895045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85725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2" name="Textplatzhalter 2">
            <a:extLst>
              <a:ext uri="{FF2B5EF4-FFF2-40B4-BE49-F238E27FC236}">
                <a16:creationId xmlns:a16="http://schemas.microsoft.com/office/drawing/2014/main" id="{F6FEEAEE-19B8-254C-9050-C96E16BB6D85}"/>
              </a:ext>
            </a:extLst>
          </p:cNvPr>
          <p:cNvSpPr>
            <a:spLocks noGrp="1"/>
          </p:cNvSpPr>
          <p:nvPr>
            <p:ph type="body" idx="28"/>
          </p:nvPr>
        </p:nvSpPr>
        <p:spPr>
          <a:xfrm>
            <a:off x="6257703" y="3162299"/>
            <a:ext cx="2117590" cy="2895045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85725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3" name="Bildplatzhalter 5">
            <a:extLst>
              <a:ext uri="{FF2B5EF4-FFF2-40B4-BE49-F238E27FC236}">
                <a16:creationId xmlns:a16="http://schemas.microsoft.com/office/drawing/2014/main" id="{4A81357F-97F7-314E-B11F-877C34415C37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349385" y="1562207"/>
            <a:ext cx="2117590" cy="1600093"/>
          </a:xfrm>
          <a:solidFill>
            <a:schemeClr val="accent2"/>
          </a:solidFill>
        </p:spPr>
        <p:txBody>
          <a:bodyPr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endParaRPr lang="de-DE"/>
          </a:p>
        </p:txBody>
      </p:sp>
      <p:sp>
        <p:nvSpPr>
          <p:cNvPr id="34" name="Bildplatzhalter 5">
            <a:extLst>
              <a:ext uri="{FF2B5EF4-FFF2-40B4-BE49-F238E27FC236}">
                <a16:creationId xmlns:a16="http://schemas.microsoft.com/office/drawing/2014/main" id="{6DB35557-ED53-2742-888E-F64087CFACC3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3801473" y="1562207"/>
            <a:ext cx="2116800" cy="1600093"/>
          </a:xfrm>
          <a:solidFill>
            <a:schemeClr val="accent2"/>
          </a:solidFill>
        </p:spPr>
        <p:txBody>
          <a:bodyPr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endParaRPr lang="de-DE"/>
          </a:p>
        </p:txBody>
      </p:sp>
      <p:sp>
        <p:nvSpPr>
          <p:cNvPr id="35" name="Bildplatzhalter 5">
            <a:extLst>
              <a:ext uri="{FF2B5EF4-FFF2-40B4-BE49-F238E27FC236}">
                <a16:creationId xmlns:a16="http://schemas.microsoft.com/office/drawing/2014/main" id="{01D51DDC-0EDF-2644-9624-B300906A64BE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257702" y="1562207"/>
            <a:ext cx="2116800" cy="1600093"/>
          </a:xfrm>
          <a:solidFill>
            <a:schemeClr val="accent2"/>
          </a:solidFill>
        </p:spPr>
        <p:txBody>
          <a:bodyPr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endParaRPr lang="de-DE"/>
          </a:p>
        </p:txBody>
      </p:sp>
      <p:sp>
        <p:nvSpPr>
          <p:cNvPr id="36" name="Textplatzhalter 2">
            <a:extLst>
              <a:ext uri="{FF2B5EF4-FFF2-40B4-BE49-F238E27FC236}">
                <a16:creationId xmlns:a16="http://schemas.microsoft.com/office/drawing/2014/main" id="{38FC3FEA-D556-224A-AFDB-8ECF3C97AE5E}"/>
              </a:ext>
            </a:extLst>
          </p:cNvPr>
          <p:cNvSpPr>
            <a:spLocks noGrp="1"/>
          </p:cNvSpPr>
          <p:nvPr>
            <p:ph type="body" idx="32"/>
          </p:nvPr>
        </p:nvSpPr>
        <p:spPr>
          <a:xfrm>
            <a:off x="8706594" y="3162299"/>
            <a:ext cx="2117590" cy="2895045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85725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7" name="Bildplatzhalter 5">
            <a:extLst>
              <a:ext uri="{FF2B5EF4-FFF2-40B4-BE49-F238E27FC236}">
                <a16:creationId xmlns:a16="http://schemas.microsoft.com/office/drawing/2014/main" id="{9CA2F34E-5903-5842-A63D-5FB5477B1BE7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8706593" y="1562207"/>
            <a:ext cx="2116800" cy="1600093"/>
          </a:xfrm>
          <a:solidFill>
            <a:schemeClr val="accent2"/>
          </a:solidFill>
        </p:spPr>
        <p:txBody>
          <a:bodyPr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endParaRPr lang="de-DE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CE7FD68B-38EB-6144-8FA7-AC383AD6BC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40234"/>
            <a:ext cx="11160125" cy="868362"/>
          </a:xfrm>
        </p:spPr>
        <p:txBody>
          <a:bodyPr vert="horz"/>
          <a:lstStyle>
            <a:lvl1pPr>
              <a:defRPr b="0">
                <a:latin typeface="+mn-lt"/>
              </a:defRPr>
            </a:lvl1pPr>
          </a:lstStyle>
          <a:p>
            <a:r>
              <a:rPr lang="de-DE"/>
              <a:t>Überschrift I Headline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AD5E64C3-FCAE-E749-A5BE-838738FA72A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5938" y="831428"/>
            <a:ext cx="11160000" cy="387798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 sz="2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/>
              <a:t>Untertitel bearbeiten I Edit </a:t>
            </a:r>
            <a:r>
              <a:rPr lang="de-DE" err="1"/>
              <a:t>subtitles</a:t>
            </a:r>
            <a:endParaRPr lang="de-DE"/>
          </a:p>
        </p:txBody>
      </p:sp>
      <p:sp>
        <p:nvSpPr>
          <p:cNvPr id="20" name="Foliennummernplatzhalter 5">
            <a:extLst>
              <a:ext uri="{FF2B5EF4-FFF2-40B4-BE49-F238E27FC236}">
                <a16:creationId xmlns:a16="http://schemas.microsoft.com/office/drawing/2014/main" id="{BC1BD849-4DF0-4A08-87D4-CAD6F478D7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‹Nr.›</a:t>
            </a:fld>
            <a:r>
              <a:rPr lang="de-DE">
                <a:solidFill>
                  <a:schemeClr val="accent1"/>
                </a:solidFill>
              </a:rPr>
              <a:t>  </a:t>
            </a:r>
            <a:r>
              <a:rPr lang="de-DE" b="0">
                <a:solidFill>
                  <a:schemeClr val="accent1"/>
                </a:solidFill>
              </a:rPr>
              <a:t>|</a:t>
            </a:r>
            <a:endParaRPr lang="de-DE" sz="900" b="0">
              <a:solidFill>
                <a:schemeClr val="accent1"/>
              </a:solidFill>
            </a:endParaRPr>
          </a:p>
        </p:txBody>
      </p:sp>
      <p:sp>
        <p:nvSpPr>
          <p:cNvPr id="21" name="Fußzeilenplatzhalter 3">
            <a:extLst>
              <a:ext uri="{FF2B5EF4-FFF2-40B4-BE49-F238E27FC236}">
                <a16:creationId xmlns:a16="http://schemas.microsoft.com/office/drawing/2014/main" id="{F93A1C56-5A4E-426A-ACCC-9D321A3D6D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661" y="6356349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/>
              <a:t>Jeanette Thumm Update Empower</a:t>
            </a:r>
          </a:p>
        </p:txBody>
      </p:sp>
      <p:sp>
        <p:nvSpPr>
          <p:cNvPr id="22" name="Datumsplatzhalter 8">
            <a:extLst>
              <a:ext uri="{FF2B5EF4-FFF2-40B4-BE49-F238E27FC236}">
                <a16:creationId xmlns:a16="http://schemas.microsoft.com/office/drawing/2014/main" id="{3DED4E95-6200-414D-9A6B-9D5105D90E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2474" y="6359524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AB19A4FC-76FE-4B52-A6BC-C4A9405F94A9}" type="datetime1">
              <a:rPr lang="de-DE"/>
              <a:pPr/>
              <a:t>25.04.2023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0086673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Text Bausteine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1B222B94-2502-4655-8062-5612DD24CE4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86439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6" progId="TCLayout.ActiveDocument.1">
                  <p:embed/>
                </p:oleObj>
              </mc:Choice>
              <mc:Fallback>
                <p:oleObj name="think-cell Folie" r:id="rId3" imgW="347" imgH="34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1B222B94-2502-4655-8062-5612DD24CE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F8B84CD2-499A-F941-B3C5-E0312EBB4C0F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515938" y="3162299"/>
            <a:ext cx="2116800" cy="2895045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85725" indent="0" algn="l">
              <a:lnSpc>
                <a:spcPct val="100000"/>
              </a:lnSpc>
              <a:buFont typeface="Wingdings" panose="05000000000000000000" pitchFamily="2" charset="2"/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1" name="Bildplatzhalter 5">
            <a:extLst>
              <a:ext uri="{FF2B5EF4-FFF2-40B4-BE49-F238E27FC236}">
                <a16:creationId xmlns:a16="http://schemas.microsoft.com/office/drawing/2014/main" id="{7897EC78-3C52-3C42-B05A-B6F95D927B4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15938" y="1562207"/>
            <a:ext cx="2116800" cy="1600093"/>
          </a:xfrm>
          <a:solidFill>
            <a:schemeClr val="accent2"/>
          </a:solidFill>
        </p:spPr>
        <p:txBody>
          <a:bodyPr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endParaRPr lang="de-DE"/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20CC3DF5-4E61-CC42-8746-62C798A90279}"/>
              </a:ext>
            </a:extLst>
          </p:cNvPr>
          <p:cNvSpPr>
            <a:spLocks noGrp="1"/>
          </p:cNvSpPr>
          <p:nvPr>
            <p:ph type="body" idx="26"/>
          </p:nvPr>
        </p:nvSpPr>
        <p:spPr>
          <a:xfrm>
            <a:off x="2773001" y="3162299"/>
            <a:ext cx="2117590" cy="2895045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85725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Bildplatzhalter 5">
            <a:extLst>
              <a:ext uri="{FF2B5EF4-FFF2-40B4-BE49-F238E27FC236}">
                <a16:creationId xmlns:a16="http://schemas.microsoft.com/office/drawing/2014/main" id="{BF6422A4-323F-7A42-92A0-1E2B3C9D9954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773001" y="1562207"/>
            <a:ext cx="2117590" cy="1600093"/>
          </a:xfrm>
          <a:solidFill>
            <a:schemeClr val="accent2"/>
          </a:solidFill>
        </p:spPr>
        <p:txBody>
          <a:bodyPr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endParaRPr lang="de-DE"/>
          </a:p>
        </p:txBody>
      </p:sp>
      <p:sp>
        <p:nvSpPr>
          <p:cNvPr id="24" name="Textplatzhalter 2">
            <a:extLst>
              <a:ext uri="{FF2B5EF4-FFF2-40B4-BE49-F238E27FC236}">
                <a16:creationId xmlns:a16="http://schemas.microsoft.com/office/drawing/2014/main" id="{B4D06F90-E41E-0B49-8666-6B158B15FA2B}"/>
              </a:ext>
            </a:extLst>
          </p:cNvPr>
          <p:cNvSpPr>
            <a:spLocks noGrp="1"/>
          </p:cNvSpPr>
          <p:nvPr>
            <p:ph type="body" idx="28"/>
          </p:nvPr>
        </p:nvSpPr>
        <p:spPr>
          <a:xfrm>
            <a:off x="5030064" y="3162299"/>
            <a:ext cx="2117590" cy="2895045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85725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7" name="Bildplatzhalter 5">
            <a:extLst>
              <a:ext uri="{FF2B5EF4-FFF2-40B4-BE49-F238E27FC236}">
                <a16:creationId xmlns:a16="http://schemas.microsoft.com/office/drawing/2014/main" id="{7937273B-3079-D743-89EA-5F9E1A2D17A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030064" y="1562207"/>
            <a:ext cx="2117590" cy="1600093"/>
          </a:xfrm>
          <a:solidFill>
            <a:schemeClr val="accent2"/>
          </a:solidFill>
        </p:spPr>
        <p:txBody>
          <a:bodyPr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endParaRPr lang="de-DE"/>
          </a:p>
        </p:txBody>
      </p:sp>
      <p:sp>
        <p:nvSpPr>
          <p:cNvPr id="28" name="Textplatzhalter 2">
            <a:extLst>
              <a:ext uri="{FF2B5EF4-FFF2-40B4-BE49-F238E27FC236}">
                <a16:creationId xmlns:a16="http://schemas.microsoft.com/office/drawing/2014/main" id="{24E61058-EAFC-404D-962E-9D3EA73D60E3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7287127" y="3162299"/>
            <a:ext cx="2117590" cy="2895045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85725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9" name="Bildplatzhalter 5">
            <a:extLst>
              <a:ext uri="{FF2B5EF4-FFF2-40B4-BE49-F238E27FC236}">
                <a16:creationId xmlns:a16="http://schemas.microsoft.com/office/drawing/2014/main" id="{B628D14F-2DBF-3C4E-9CCE-DB3DF2B2DA9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287127" y="1562207"/>
            <a:ext cx="2117590" cy="1600093"/>
          </a:xfrm>
          <a:solidFill>
            <a:schemeClr val="accent2"/>
          </a:solidFill>
        </p:spPr>
        <p:txBody>
          <a:bodyPr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endParaRPr lang="de-DE"/>
          </a:p>
        </p:txBody>
      </p:sp>
      <p:sp>
        <p:nvSpPr>
          <p:cNvPr id="31" name="Bildplatzhalter 5">
            <a:extLst>
              <a:ext uri="{FF2B5EF4-FFF2-40B4-BE49-F238E27FC236}">
                <a16:creationId xmlns:a16="http://schemas.microsoft.com/office/drawing/2014/main" id="{8F005012-61F3-FD46-A7F4-3F20C54F2769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9544189" y="1562207"/>
            <a:ext cx="2116800" cy="1600093"/>
          </a:xfrm>
          <a:solidFill>
            <a:schemeClr val="accent2"/>
          </a:solidFill>
        </p:spPr>
        <p:txBody>
          <a:bodyPr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endParaRPr lang="de-DE"/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DB141F0E-C085-8E41-8B27-A60B1A4640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40234"/>
            <a:ext cx="11160125" cy="485266"/>
          </a:xfrm>
        </p:spPr>
        <p:txBody>
          <a:bodyPr vert="horz"/>
          <a:lstStyle>
            <a:lvl1pPr>
              <a:defRPr b="0">
                <a:latin typeface="+mn-lt"/>
              </a:defRPr>
            </a:lvl1pPr>
          </a:lstStyle>
          <a:p>
            <a:r>
              <a:rPr lang="de-DE"/>
              <a:t>Überschrift I Headline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7BB1B1C8-E8A6-4949-8A76-D2271210947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5938" y="831428"/>
            <a:ext cx="11160000" cy="387798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 sz="2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/>
              <a:t>Untertitel bearbeiten I Edit </a:t>
            </a:r>
            <a:r>
              <a:rPr lang="de-DE" err="1"/>
              <a:t>subtitles</a:t>
            </a:r>
            <a:endParaRPr lang="de-DE"/>
          </a:p>
        </p:txBody>
      </p:sp>
      <p:sp>
        <p:nvSpPr>
          <p:cNvPr id="30" name="Foliennummernplatzhalter 5">
            <a:extLst>
              <a:ext uri="{FF2B5EF4-FFF2-40B4-BE49-F238E27FC236}">
                <a16:creationId xmlns:a16="http://schemas.microsoft.com/office/drawing/2014/main" id="{571D6973-FC67-4F52-9D8B-A47CEB26E7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‹Nr.›</a:t>
            </a:fld>
            <a:r>
              <a:rPr lang="de-DE">
                <a:solidFill>
                  <a:schemeClr val="accent1"/>
                </a:solidFill>
              </a:rPr>
              <a:t>  </a:t>
            </a:r>
            <a:r>
              <a:rPr lang="de-DE" b="0">
                <a:solidFill>
                  <a:schemeClr val="accent1"/>
                </a:solidFill>
              </a:rPr>
              <a:t>|</a:t>
            </a:r>
            <a:endParaRPr lang="de-DE" sz="900" b="0">
              <a:solidFill>
                <a:schemeClr val="accent1"/>
              </a:solidFill>
            </a:endParaRPr>
          </a:p>
        </p:txBody>
      </p:sp>
      <p:sp>
        <p:nvSpPr>
          <p:cNvPr id="34" name="Fußzeilenplatzhalter 3">
            <a:extLst>
              <a:ext uri="{FF2B5EF4-FFF2-40B4-BE49-F238E27FC236}">
                <a16:creationId xmlns:a16="http://schemas.microsoft.com/office/drawing/2014/main" id="{3D514009-6C20-4D51-B50D-1B90D21227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661" y="6356349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/>
              <a:t>Jeanette Thumm Update Empower</a:t>
            </a:r>
          </a:p>
        </p:txBody>
      </p:sp>
      <p:sp>
        <p:nvSpPr>
          <p:cNvPr id="35" name="Datumsplatzhalter 8">
            <a:extLst>
              <a:ext uri="{FF2B5EF4-FFF2-40B4-BE49-F238E27FC236}">
                <a16:creationId xmlns:a16="http://schemas.microsoft.com/office/drawing/2014/main" id="{642FDABF-E85F-4B0F-BCA6-43353C8DD3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2474" y="6359524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AB19A4FC-76FE-4B52-A6BC-C4A9405F94A9}" type="datetime1">
              <a:rPr lang="de-DE"/>
              <a:pPr/>
              <a:t>25.04.2023</a:t>
            </a:fld>
            <a:endParaRPr lang="de-DE"/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E5FF205B-376C-4039-99A2-CE5D35772823}"/>
              </a:ext>
            </a:extLst>
          </p:cNvPr>
          <p:cNvSpPr>
            <a:spLocks noGrp="1"/>
          </p:cNvSpPr>
          <p:nvPr>
            <p:ph type="body" idx="34"/>
          </p:nvPr>
        </p:nvSpPr>
        <p:spPr>
          <a:xfrm>
            <a:off x="9544189" y="3131527"/>
            <a:ext cx="2117590" cy="2895045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85725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44904191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folie_TRUMP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34011D-FC5D-41C9-A6F5-E3DD18E9B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TRUMPF Website">
            <a:extLst>
              <a:ext uri="{FF2B5EF4-FFF2-40B4-BE49-F238E27FC236}">
                <a16:creationId xmlns:a16="http://schemas.microsoft.com/office/drawing/2014/main" id="{59038479-5C93-41EA-B0E7-C419ED89BB0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6AD318DE-9377-402A-9500-C4B83375036C}" type="datetime1">
              <a:rPr lang="de-DE"/>
              <a:pPr/>
              <a:t>25.04.2023</a:t>
            </a:fld>
            <a:endParaRPr lang="de-DE"/>
          </a:p>
        </p:txBody>
      </p:sp>
      <p:pic>
        <p:nvPicPr>
          <p:cNvPr id="6" name="Hauptpforte">
            <a:extLst>
              <a:ext uri="{FF2B5EF4-FFF2-40B4-BE49-F238E27FC236}">
                <a16:creationId xmlns:a16="http://schemas.microsoft.com/office/drawing/2014/main" id="{EA5A5E46-6E32-4189-A8C7-6B12C67735ED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363"/>
          <a:stretch/>
        </p:blipFill>
        <p:spPr>
          <a:xfrm>
            <a:off x="-1" y="858"/>
            <a:ext cx="12192001" cy="6857142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9FB0AAD3-B649-2A4A-9958-5AE5CA57149D}"/>
              </a:ext>
            </a:extLst>
          </p:cNvPr>
          <p:cNvSpPr/>
          <p:nvPr userDrawn="1"/>
        </p:nvSpPr>
        <p:spPr>
          <a:xfrm>
            <a:off x="1" y="3124200"/>
            <a:ext cx="4669025" cy="3155193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8" name="Titel 4">
            <a:extLst>
              <a:ext uri="{FF2B5EF4-FFF2-40B4-BE49-F238E27FC236}">
                <a16:creationId xmlns:a16="http://schemas.microsoft.com/office/drawing/2014/main" id="{68A18138-9391-AF45-8382-94D7791BA496}"/>
              </a:ext>
            </a:extLst>
          </p:cNvPr>
          <p:cNvSpPr txBox="1">
            <a:spLocks/>
          </p:cNvSpPr>
          <p:nvPr userDrawn="1"/>
        </p:nvSpPr>
        <p:spPr>
          <a:xfrm>
            <a:off x="515938" y="4688163"/>
            <a:ext cx="3611394" cy="22815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1200">
                <a:solidFill>
                  <a:srgbClr val="5F5F5F"/>
                </a:solidFill>
                <a:latin typeface="+mj-lt"/>
              </a:rPr>
              <a:t>Ansprechpartner</a:t>
            </a:r>
          </a:p>
        </p:txBody>
      </p:sp>
      <p:sp>
        <p:nvSpPr>
          <p:cNvPr id="19" name="Titel 4">
            <a:extLst>
              <a:ext uri="{FF2B5EF4-FFF2-40B4-BE49-F238E27FC236}">
                <a16:creationId xmlns:a16="http://schemas.microsoft.com/office/drawing/2014/main" id="{3DDDD31B-E576-7142-8AF2-55D312AE22B7}"/>
              </a:ext>
            </a:extLst>
          </p:cNvPr>
          <p:cNvSpPr txBox="1">
            <a:spLocks/>
          </p:cNvSpPr>
          <p:nvPr userDrawn="1"/>
        </p:nvSpPr>
        <p:spPr>
          <a:xfrm>
            <a:off x="515938" y="4112832"/>
            <a:ext cx="2638292" cy="49059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600" b="0">
                <a:solidFill>
                  <a:prstClr val="black"/>
                </a:solidFill>
                <a:latin typeface="+mj-lt"/>
                <a:cs typeface="Segoe UI" panose="020B0502040204020203" pitchFamily="34" charset="0"/>
              </a:rPr>
              <a:t>Vielen Dank.</a:t>
            </a:r>
          </a:p>
        </p:txBody>
      </p:sp>
      <p:sp>
        <p:nvSpPr>
          <p:cNvPr id="20" name="Titel 4">
            <a:extLst>
              <a:ext uri="{FF2B5EF4-FFF2-40B4-BE49-F238E27FC236}">
                <a16:creationId xmlns:a16="http://schemas.microsoft.com/office/drawing/2014/main" id="{2D024F42-39BD-8046-8FA4-B132C12269D6}"/>
              </a:ext>
            </a:extLst>
          </p:cNvPr>
          <p:cNvSpPr txBox="1">
            <a:spLocks/>
          </p:cNvSpPr>
          <p:nvPr userDrawn="1"/>
        </p:nvSpPr>
        <p:spPr>
          <a:xfrm>
            <a:off x="515938" y="6510262"/>
            <a:ext cx="1419971" cy="1566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1000" err="1">
                <a:solidFill>
                  <a:prstClr val="white"/>
                </a:solidFill>
                <a:latin typeface="+mj-lt"/>
                <a:cs typeface="Segoe UI" panose="020B0502040204020203" pitchFamily="34" charset="0"/>
              </a:rPr>
              <a:t>www.trumpf.com</a:t>
            </a:r>
            <a:endParaRPr lang="de-DE" sz="1000">
              <a:solidFill>
                <a:prstClr val="white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3" name="Rechteck 2">
            <a:hlinkClick r:id="rId4"/>
            <a:extLst>
              <a:ext uri="{FF2B5EF4-FFF2-40B4-BE49-F238E27FC236}">
                <a16:creationId xmlns:a16="http://schemas.microsoft.com/office/drawing/2014/main" id="{100B09FF-D191-244F-A67F-B62A7C7886D4}"/>
              </a:ext>
            </a:extLst>
          </p:cNvPr>
          <p:cNvSpPr/>
          <p:nvPr userDrawn="1"/>
        </p:nvSpPr>
        <p:spPr>
          <a:xfrm>
            <a:off x="365760" y="6510262"/>
            <a:ext cx="1306286" cy="1520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b="1"/>
          </a:p>
        </p:txBody>
      </p:sp>
      <p:sp>
        <p:nvSpPr>
          <p:cNvPr id="23" name="Textplatzhalter 6">
            <a:extLst>
              <a:ext uri="{FF2B5EF4-FFF2-40B4-BE49-F238E27FC236}">
                <a16:creationId xmlns:a16="http://schemas.microsoft.com/office/drawing/2014/main" id="{A9BA4CA5-E0A3-8A42-9EA4-6A92C15B41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8833" y="4936788"/>
            <a:ext cx="3608499" cy="228155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Name</a:t>
            </a:r>
          </a:p>
        </p:txBody>
      </p:sp>
      <p:sp>
        <p:nvSpPr>
          <p:cNvPr id="24" name="Textplatzhalter 6">
            <a:extLst>
              <a:ext uri="{FF2B5EF4-FFF2-40B4-BE49-F238E27FC236}">
                <a16:creationId xmlns:a16="http://schemas.microsoft.com/office/drawing/2014/main" id="{5F6F4EDA-1900-9641-B7E9-6EE1212445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8833" y="5233460"/>
            <a:ext cx="3608499" cy="228155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Abteilung</a:t>
            </a:r>
          </a:p>
        </p:txBody>
      </p:sp>
      <p:sp>
        <p:nvSpPr>
          <p:cNvPr id="25" name="Textplatzhalter 6">
            <a:extLst>
              <a:ext uri="{FF2B5EF4-FFF2-40B4-BE49-F238E27FC236}">
                <a16:creationId xmlns:a16="http://schemas.microsoft.com/office/drawing/2014/main" id="{5AFD2953-E35C-8147-8A6E-70D8068FEB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8833" y="5530132"/>
            <a:ext cx="3608499" cy="228155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Telefonnummer</a:t>
            </a:r>
          </a:p>
        </p:txBody>
      </p:sp>
      <p:sp>
        <p:nvSpPr>
          <p:cNvPr id="26" name="Textplatzhalter 6">
            <a:extLst>
              <a:ext uri="{FF2B5EF4-FFF2-40B4-BE49-F238E27FC236}">
                <a16:creationId xmlns:a16="http://schemas.microsoft.com/office/drawing/2014/main" id="{26B8DF3F-AF05-AB4A-8DD1-37D9E3451E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8833" y="5826804"/>
            <a:ext cx="3608499" cy="228155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E-Mailadresse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E252068B-45B4-4995-89D4-76549E8FF8B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60" y="3212413"/>
            <a:ext cx="2346511" cy="79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863340"/>
      </p:ext>
    </p:extLst>
  </p:cSld>
  <p:clrMapOvr>
    <a:masterClrMapping/>
  </p:clrMapOvr>
  <p:hf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act Slide_TRUMP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34011D-FC5D-41C9-A6F5-E3DD18E9B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TRUMPF Website">
            <a:extLst>
              <a:ext uri="{FF2B5EF4-FFF2-40B4-BE49-F238E27FC236}">
                <a16:creationId xmlns:a16="http://schemas.microsoft.com/office/drawing/2014/main" id="{59038479-5C93-41EA-B0E7-C419ED89BB0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6AD318DE-9377-402A-9500-C4B83375036C}" type="datetime1">
              <a:rPr lang="de-DE"/>
              <a:pPr/>
              <a:t>25.04.2023</a:t>
            </a:fld>
            <a:endParaRPr lang="de-DE"/>
          </a:p>
        </p:txBody>
      </p:sp>
      <p:pic>
        <p:nvPicPr>
          <p:cNvPr id="6" name="Hauptpforte">
            <a:extLst>
              <a:ext uri="{FF2B5EF4-FFF2-40B4-BE49-F238E27FC236}">
                <a16:creationId xmlns:a16="http://schemas.microsoft.com/office/drawing/2014/main" id="{EA5A5E46-6E32-4189-A8C7-6B12C67735ED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363"/>
          <a:stretch/>
        </p:blipFill>
        <p:spPr>
          <a:xfrm>
            <a:off x="-1" y="858"/>
            <a:ext cx="12192001" cy="6857142"/>
          </a:xfrm>
          <a:prstGeom prst="rect">
            <a:avLst/>
          </a:prstGeom>
        </p:spPr>
      </p:pic>
      <p:sp>
        <p:nvSpPr>
          <p:cNvPr id="20" name="Titel 4">
            <a:extLst>
              <a:ext uri="{FF2B5EF4-FFF2-40B4-BE49-F238E27FC236}">
                <a16:creationId xmlns:a16="http://schemas.microsoft.com/office/drawing/2014/main" id="{2D024F42-39BD-8046-8FA4-B132C12269D6}"/>
              </a:ext>
            </a:extLst>
          </p:cNvPr>
          <p:cNvSpPr txBox="1">
            <a:spLocks/>
          </p:cNvSpPr>
          <p:nvPr userDrawn="1"/>
        </p:nvSpPr>
        <p:spPr>
          <a:xfrm>
            <a:off x="515938" y="6510262"/>
            <a:ext cx="1419971" cy="1566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1000" err="1">
                <a:solidFill>
                  <a:prstClr val="white"/>
                </a:solidFill>
                <a:latin typeface="+mj-lt"/>
                <a:cs typeface="Segoe UI" panose="020B0502040204020203" pitchFamily="34" charset="0"/>
              </a:rPr>
              <a:t>www.trumpf.com</a:t>
            </a:r>
            <a:endParaRPr lang="de-DE" sz="1000">
              <a:solidFill>
                <a:prstClr val="white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3" name="Rechteck 2">
            <a:hlinkClick r:id="rId4"/>
            <a:extLst>
              <a:ext uri="{FF2B5EF4-FFF2-40B4-BE49-F238E27FC236}">
                <a16:creationId xmlns:a16="http://schemas.microsoft.com/office/drawing/2014/main" id="{100B09FF-D191-244F-A67F-B62A7C7886D4}"/>
              </a:ext>
            </a:extLst>
          </p:cNvPr>
          <p:cNvSpPr/>
          <p:nvPr userDrawn="1"/>
        </p:nvSpPr>
        <p:spPr>
          <a:xfrm>
            <a:off x="365760" y="6510262"/>
            <a:ext cx="1306286" cy="1520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b="1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285DEA54-B57E-4A3F-8626-3917E19AF3A1}"/>
              </a:ext>
            </a:extLst>
          </p:cNvPr>
          <p:cNvSpPr/>
          <p:nvPr userDrawn="1"/>
        </p:nvSpPr>
        <p:spPr>
          <a:xfrm>
            <a:off x="1" y="3124200"/>
            <a:ext cx="4669025" cy="3155193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1" name="Titel 4">
            <a:extLst>
              <a:ext uri="{FF2B5EF4-FFF2-40B4-BE49-F238E27FC236}">
                <a16:creationId xmlns:a16="http://schemas.microsoft.com/office/drawing/2014/main" id="{F0348EAF-679D-4728-9335-EC9DD8940AC5}"/>
              </a:ext>
            </a:extLst>
          </p:cNvPr>
          <p:cNvSpPr txBox="1">
            <a:spLocks/>
          </p:cNvSpPr>
          <p:nvPr userDrawn="1"/>
        </p:nvSpPr>
        <p:spPr>
          <a:xfrm>
            <a:off x="515938" y="4688163"/>
            <a:ext cx="3611394" cy="22815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1200">
                <a:solidFill>
                  <a:srgbClr val="5F5F5F"/>
                </a:solidFill>
                <a:latin typeface="+mj-lt"/>
              </a:rPr>
              <a:t>Contact Person</a:t>
            </a:r>
          </a:p>
        </p:txBody>
      </p:sp>
      <p:sp>
        <p:nvSpPr>
          <p:cNvPr id="22" name="Titel 4">
            <a:extLst>
              <a:ext uri="{FF2B5EF4-FFF2-40B4-BE49-F238E27FC236}">
                <a16:creationId xmlns:a16="http://schemas.microsoft.com/office/drawing/2014/main" id="{812C48B3-F225-4797-8C40-3B338DA339C7}"/>
              </a:ext>
            </a:extLst>
          </p:cNvPr>
          <p:cNvSpPr txBox="1">
            <a:spLocks/>
          </p:cNvSpPr>
          <p:nvPr userDrawn="1"/>
        </p:nvSpPr>
        <p:spPr>
          <a:xfrm>
            <a:off x="515938" y="4112832"/>
            <a:ext cx="2638292" cy="49059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600" b="0" err="1">
                <a:solidFill>
                  <a:prstClr val="black"/>
                </a:solidFill>
                <a:latin typeface="+mj-lt"/>
                <a:cs typeface="Segoe UI" panose="020B0502040204020203" pitchFamily="34" charset="0"/>
              </a:rPr>
              <a:t>Thank</a:t>
            </a:r>
            <a:r>
              <a:rPr lang="de-DE" sz="3600" b="0">
                <a:solidFill>
                  <a:prstClr val="black"/>
                </a:solidFill>
                <a:latin typeface="+mj-lt"/>
                <a:cs typeface="Segoe UI" panose="020B0502040204020203" pitchFamily="34" charset="0"/>
              </a:rPr>
              <a:t> </a:t>
            </a:r>
            <a:r>
              <a:rPr lang="de-DE" sz="3600" b="0" err="1">
                <a:solidFill>
                  <a:prstClr val="black"/>
                </a:solidFill>
                <a:latin typeface="+mj-lt"/>
                <a:cs typeface="Segoe UI" panose="020B0502040204020203" pitchFamily="34" charset="0"/>
              </a:rPr>
              <a:t>You</a:t>
            </a:r>
            <a:r>
              <a:rPr lang="de-DE" sz="3600" b="0">
                <a:solidFill>
                  <a:prstClr val="black"/>
                </a:solidFill>
                <a:latin typeface="+mj-lt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27" name="Textplatzhalter 6">
            <a:extLst>
              <a:ext uri="{FF2B5EF4-FFF2-40B4-BE49-F238E27FC236}">
                <a16:creationId xmlns:a16="http://schemas.microsoft.com/office/drawing/2014/main" id="{62BED932-9411-4A51-BD49-18BBE3E915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8833" y="4936788"/>
            <a:ext cx="3608499" cy="228155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Name</a:t>
            </a:r>
          </a:p>
        </p:txBody>
      </p:sp>
      <p:sp>
        <p:nvSpPr>
          <p:cNvPr id="28" name="Textplatzhalter 6">
            <a:extLst>
              <a:ext uri="{FF2B5EF4-FFF2-40B4-BE49-F238E27FC236}">
                <a16:creationId xmlns:a16="http://schemas.microsoft.com/office/drawing/2014/main" id="{69E6D455-C132-4E88-A034-2DD452FAE2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8833" y="5233460"/>
            <a:ext cx="3608499" cy="228155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Department</a:t>
            </a:r>
          </a:p>
        </p:txBody>
      </p:sp>
      <p:sp>
        <p:nvSpPr>
          <p:cNvPr id="29" name="Textplatzhalter 6">
            <a:extLst>
              <a:ext uri="{FF2B5EF4-FFF2-40B4-BE49-F238E27FC236}">
                <a16:creationId xmlns:a16="http://schemas.microsoft.com/office/drawing/2014/main" id="{3C480363-0218-48FE-B0FF-0B9723D696E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8833" y="5530132"/>
            <a:ext cx="3608499" cy="228155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Phone </a:t>
            </a:r>
            <a:r>
              <a:rPr lang="de-DE" err="1"/>
              <a:t>number</a:t>
            </a:r>
            <a:endParaRPr lang="de-DE"/>
          </a:p>
        </p:txBody>
      </p:sp>
      <p:sp>
        <p:nvSpPr>
          <p:cNvPr id="30" name="Textplatzhalter 6">
            <a:extLst>
              <a:ext uri="{FF2B5EF4-FFF2-40B4-BE49-F238E27FC236}">
                <a16:creationId xmlns:a16="http://schemas.microsoft.com/office/drawing/2014/main" id="{E79A091A-16DF-4ED4-8F2A-D9DAA74E853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8833" y="5826804"/>
            <a:ext cx="3608499" cy="228155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err="1"/>
              <a:t>E-mail</a:t>
            </a:r>
            <a:r>
              <a:rPr lang="de-DE"/>
              <a:t> </a:t>
            </a:r>
            <a:r>
              <a:rPr lang="de-DE" err="1"/>
              <a:t>address</a:t>
            </a:r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AB7B5B0C-1AD3-4DB7-B48F-F05E7BE7357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60" y="3212413"/>
            <a:ext cx="2346511" cy="79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660071"/>
      </p:ext>
    </p:extLst>
  </p:cSld>
  <p:clrMapOvr>
    <a:masterClrMapping/>
  </p:clrMapOvr>
  <p:hf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5492" y="1566863"/>
            <a:ext cx="11521546" cy="4886326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39259" y="923091"/>
            <a:ext cx="9599999" cy="360001"/>
          </a:xfrm>
        </p:spPr>
        <p:txBody>
          <a:bodyPr tIns="0" bIns="0"/>
          <a:lstStyle>
            <a:lvl1pPr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03.06.2019 | Institut für Produktionsmanagement, Technologie und Werkzeugmaschinen | Prof. Dr.-Ing. E. Abele / Prof. Dr.-Ing. J. Metternich / Prof. Dr.-Ing. M. Weigold 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>
          <a:xfrm>
            <a:off x="340164" y="6537407"/>
            <a:ext cx="383736" cy="231775"/>
          </a:xfrm>
          <a:prstGeom prst="rect">
            <a:avLst/>
          </a:prstGeom>
        </p:spPr>
        <p:txBody>
          <a:bodyPr/>
          <a:lstStyle/>
          <a:p>
            <a:fld id="{65901B9E-EAFE-440C-BE3C-E9F31BE3321D}" type="slidenum">
              <a:rPr lang="de-DE" smtClean="0"/>
              <a:pPr/>
              <a:t>‹Nr.›</a:t>
            </a:fld>
            <a:r>
              <a:rPr lang="de-DE" altLang="de-DE"/>
              <a:t> |</a:t>
            </a:r>
            <a:endParaRPr lang="de-DE"/>
          </a:p>
        </p:txBody>
      </p:sp>
      <p:sp>
        <p:nvSpPr>
          <p:cNvPr id="4" name="Rechteck 3" hidden="1"/>
          <p:cNvSpPr/>
          <p:nvPr userDrawn="1">
            <p:custDataLst>
              <p:tags r:id="rId1"/>
            </p:custDataLst>
          </p:nvPr>
        </p:nvSpPr>
        <p:spPr>
          <a:xfrm>
            <a:off x="218281" y="1566863"/>
            <a:ext cx="11755438" cy="4970544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 anchorCtr="0"/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0" i="0" u="none" baseline="0">
              <a:solidFill>
                <a:srgbClr val="2D2D2D"/>
              </a:solidFill>
              <a:latin typeface="Tahoma" panose="020B0604030504040204" pitchFamily="34" charset="0"/>
            </a:endParaRPr>
          </a:p>
        </p:txBody>
      </p:sp>
      <p:sp>
        <p:nvSpPr>
          <p:cNvPr id="8" name="Rechteck 7" hidden="1"/>
          <p:cNvSpPr/>
          <p:nvPr userDrawn="1">
            <p:custDataLst>
              <p:tags r:id="rId2"/>
            </p:custDataLst>
          </p:nvPr>
        </p:nvSpPr>
        <p:spPr>
          <a:xfrm>
            <a:off x="218281" y="812799"/>
            <a:ext cx="11755438" cy="669845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 anchorCtr="0"/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0" i="0" u="none" baseline="0">
              <a:solidFill>
                <a:srgbClr val="2D2D2D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430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bild ganzseitig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79469B77-4928-4FF2-8529-F45439CA0C4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9590058 w 12192000"/>
              <a:gd name="connsiteY0" fmla="*/ 5814134 h 6858000"/>
              <a:gd name="connsiteX1" fmla="*/ 9590058 w 12192000"/>
              <a:gd name="connsiteY1" fmla="*/ 6604274 h 6858000"/>
              <a:gd name="connsiteX2" fmla="*/ 11936569 w 12192000"/>
              <a:gd name="connsiteY2" fmla="*/ 6604274 h 6858000"/>
              <a:gd name="connsiteX3" fmla="*/ 11936569 w 12192000"/>
              <a:gd name="connsiteY3" fmla="*/ 5814134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9590058" y="5814134"/>
                </a:moveTo>
                <a:lnTo>
                  <a:pt x="9590058" y="6604274"/>
                </a:lnTo>
                <a:lnTo>
                  <a:pt x="11936569" y="6604274"/>
                </a:lnTo>
                <a:lnTo>
                  <a:pt x="11936569" y="5814134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</p:spPr>
        <p:txBody>
          <a:bodyPr vert="horz" wrap="square" lIns="0" tIns="0" rIns="0" bIns="0" rtlCol="0" anchor="t">
            <a:noAutofit/>
          </a:bodyPr>
          <a:lstStyle>
            <a:lvl1pPr>
              <a:defRPr lang="en-US" sz="2000" b="0">
                <a:solidFill>
                  <a:schemeClr val="accent4"/>
                </a:solidFill>
                <a:latin typeface="+mn-lt"/>
              </a:defRPr>
            </a:lvl1pPr>
          </a:lstStyle>
          <a:p>
            <a:pPr lvl="0" algn="ctr"/>
            <a:endParaRPr lang="de-DE"/>
          </a:p>
          <a:p>
            <a:pPr lvl="0" algn="ctr"/>
            <a:endParaRPr lang="de-DE"/>
          </a:p>
          <a:p>
            <a:pPr lvl="0" algn="ctr"/>
            <a:endParaRPr lang="de-DE"/>
          </a:p>
          <a:p>
            <a:pPr lvl="0" algn="ctr"/>
            <a:endParaRPr lang="de-DE"/>
          </a:p>
          <a:p>
            <a:pPr lvl="0" algn="ctr"/>
            <a:r>
              <a:rPr lang="de-DE"/>
              <a:t>Bild durch Klicken auf Symbol hinzufügen I Add </a:t>
            </a:r>
            <a:r>
              <a:rPr lang="de-DE" err="1"/>
              <a:t>image</a:t>
            </a:r>
            <a:r>
              <a:rPr lang="de-DE"/>
              <a:t> </a:t>
            </a:r>
            <a:r>
              <a:rPr lang="de-DE" err="1"/>
              <a:t>by</a:t>
            </a:r>
            <a:r>
              <a:rPr lang="de-DE"/>
              <a:t> </a:t>
            </a:r>
            <a:r>
              <a:rPr lang="de-DE" err="1"/>
              <a:t>clicking</a:t>
            </a:r>
            <a:r>
              <a:rPr lang="de-DE"/>
              <a:t> </a:t>
            </a:r>
            <a:r>
              <a:rPr lang="de-DE" err="1"/>
              <a:t>icon</a:t>
            </a:r>
            <a:endParaRPr lang="en-US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EFD6C72-2063-AD48-9727-C4AB16A6DE1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5938" y="3777363"/>
            <a:ext cx="4875212" cy="215444"/>
          </a:xfrm>
          <a:noFill/>
        </p:spPr>
        <p:txBody>
          <a:bodyPr wrap="square" lIns="216000" tIns="0" rIns="0" bIns="0" anchor="ctr">
            <a:spAutoFit/>
          </a:bodyPr>
          <a:lstStyle>
            <a:lvl1pPr marL="0" indent="0" algn="l">
              <a:buNone/>
              <a:defRPr lang="de-DE" sz="14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de-DE"/>
              <a:t>Dachzeile I </a:t>
            </a:r>
            <a:r>
              <a:rPr lang="de-DE" err="1"/>
              <a:t>Overline</a:t>
            </a:r>
            <a:endParaRPr lang="de-DE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97AA3D91-2715-1245-B649-15816B60CB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938" y="4068000"/>
            <a:ext cx="11198984" cy="1064355"/>
          </a:xfrm>
          <a:noFill/>
          <a:effectLst/>
        </p:spPr>
        <p:txBody>
          <a:bodyPr vert="horz" lIns="198000" tIns="0" rIns="0" anchor="b" anchorCtr="0">
            <a:noAutofit/>
          </a:bodyPr>
          <a:lstStyle>
            <a:lvl1pPr marL="0" algn="l" defTabSz="9143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3600" b="0" kern="1200" cap="none" baseline="0" dirty="0">
                <a:solidFill>
                  <a:schemeClr val="bg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/>
              <a:t>Überschrift</a:t>
            </a:r>
            <a:br>
              <a:rPr lang="de-DE"/>
            </a:br>
            <a:r>
              <a:rPr lang="de-DE"/>
              <a:t>Headline</a:t>
            </a:r>
          </a:p>
        </p:txBody>
      </p: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5D6BFDAA-1B23-B44C-B430-5B98D64133FF}"/>
              </a:ext>
            </a:extLst>
          </p:cNvPr>
          <p:cNvCxnSpPr>
            <a:cxnSpLocks/>
          </p:cNvCxnSpPr>
          <p:nvPr userDrawn="1"/>
        </p:nvCxnSpPr>
        <p:spPr>
          <a:xfrm>
            <a:off x="674962" y="5390460"/>
            <a:ext cx="257789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E31E8C8-7C50-4010-8FA8-5E3FC76DB09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37680" y="5582714"/>
            <a:ext cx="4782950" cy="215444"/>
          </a:xfrm>
        </p:spPr>
        <p:txBody>
          <a:bodyPr lIns="216000" tIns="0" rIns="0" bIns="0"/>
          <a:lstStyle>
            <a:lvl1pPr>
              <a:spcBef>
                <a:spcPts val="600"/>
              </a:spcBef>
              <a:spcAft>
                <a:spcPts val="600"/>
              </a:spcAft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/>
              <a:t>Jeanette Thumm Update Empower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0C708E70-C117-45C9-A543-69237EA4A5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0058" y="5814134"/>
            <a:ext cx="2346511" cy="79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629760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4 Titel I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4165359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53" imgH="353" progId="TCLayout.ActiveDocument.1">
                  <p:embed/>
                </p:oleObj>
              </mc:Choice>
              <mc:Fallback>
                <p:oleObj name="think-cell Folie" r:id="rId3" imgW="353" imgH="353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Bildplatzhalter 3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914800" cy="6858000"/>
          </a:xfrm>
          <a:solidFill>
            <a:schemeClr val="tx2"/>
          </a:solidFill>
        </p:spPr>
        <p:txBody>
          <a:bodyPr vert="horz" lIns="0" tIns="0" rIns="0" bIns="0" rtlCol="0" anchor="ctr">
            <a:noAutofit/>
          </a:bodyPr>
          <a:lstStyle>
            <a:lvl1pPr>
              <a:defRPr lang="de-DE" sz="2000" b="0" dirty="0">
                <a:solidFill>
                  <a:schemeClr val="accent4"/>
                </a:solidFill>
              </a:defRPr>
            </a:lvl1pPr>
          </a:lstStyle>
          <a:p>
            <a:pPr lvl="0" algn="ctr"/>
            <a:r>
              <a:rPr lang="de-DE"/>
              <a:t>Bild durch Klicken auf Symbol hinzufügen I Add </a:t>
            </a:r>
            <a:r>
              <a:rPr lang="de-DE" err="1"/>
              <a:t>image</a:t>
            </a:r>
            <a:r>
              <a:rPr lang="de-DE"/>
              <a:t> </a:t>
            </a:r>
            <a:r>
              <a:rPr lang="de-DE" err="1"/>
              <a:t>by</a:t>
            </a:r>
            <a:r>
              <a:rPr lang="de-DE"/>
              <a:t> </a:t>
            </a:r>
            <a:r>
              <a:rPr lang="de-DE" err="1"/>
              <a:t>clicking</a:t>
            </a:r>
            <a:r>
              <a:rPr lang="de-DE"/>
              <a:t> </a:t>
            </a:r>
            <a:r>
              <a:rPr lang="de-DE" err="1"/>
              <a:t>icon</a:t>
            </a:r>
            <a:endParaRPr lang="en-US"/>
          </a:p>
        </p:txBody>
      </p:sp>
      <p:sp>
        <p:nvSpPr>
          <p:cNvPr id="12" name="Untertitel 2">
            <a:extLst>
              <a:ext uri="{FF2B5EF4-FFF2-40B4-BE49-F238E27FC236}">
                <a16:creationId xmlns:a16="http://schemas.microsoft.com/office/drawing/2014/main" id="{6917DA5D-DFE8-7C4C-8AB4-CAC5CA368F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76064" y="1499263"/>
            <a:ext cx="1760070" cy="215444"/>
          </a:xfrm>
          <a:noFill/>
        </p:spPr>
        <p:txBody>
          <a:bodyPr wrap="none" lIns="216000" tIns="0" rIns="0" bIns="0" anchor="ctr">
            <a:spAutoFit/>
          </a:bodyPr>
          <a:lstStyle>
            <a:lvl1pPr marL="0" indent="0" algn="l">
              <a:buNone/>
              <a:defRPr lang="de-DE" sz="1400" b="0" kern="1200" dirty="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de-DE"/>
              <a:t>Dachzeile I </a:t>
            </a:r>
            <a:r>
              <a:rPr lang="de-DE" err="1"/>
              <a:t>O</a:t>
            </a:r>
            <a:r>
              <a:rPr lang="de-DE" b="0" i="0" err="1">
                <a:solidFill>
                  <a:srgbClr val="242424"/>
                </a:solidFill>
                <a:effectLst/>
                <a:latin typeface="-apple-system"/>
              </a:rPr>
              <a:t>verline</a:t>
            </a:r>
            <a:endParaRPr lang="de-DE"/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3E4B09D7-D09D-1144-A835-68CC3D5E8A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76063" y="1745628"/>
            <a:ext cx="4782951" cy="1064355"/>
          </a:xfrm>
          <a:noFill/>
          <a:effectLst/>
        </p:spPr>
        <p:txBody>
          <a:bodyPr lIns="198000" tIns="0" rIns="0" anchor="b" anchorCtr="0">
            <a:noAutofit/>
          </a:bodyPr>
          <a:lstStyle>
            <a:lvl1pPr marL="0" algn="l" defTabSz="9143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3600" b="0" kern="1200" cap="none" baseline="0" dirty="0">
                <a:solidFill>
                  <a:schemeClr val="tx1">
                    <a:lumMod val="50000"/>
                  </a:schemeClr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/>
              <a:t>Überschrift</a:t>
            </a:r>
            <a:br>
              <a:rPr lang="de-DE"/>
            </a:br>
            <a:r>
              <a:rPr lang="de-DE"/>
              <a:t>Headline</a:t>
            </a:r>
          </a:p>
        </p:txBody>
      </p:sp>
      <p:sp>
        <p:nvSpPr>
          <p:cNvPr id="18" name="Fußzeilenplatzhalter 4">
            <a:extLst>
              <a:ext uri="{FF2B5EF4-FFF2-40B4-BE49-F238E27FC236}">
                <a16:creationId xmlns:a16="http://schemas.microsoft.com/office/drawing/2014/main" id="{6D46DD6D-39B6-7346-8FB3-30800BFB33D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276064" y="3241250"/>
            <a:ext cx="4782950" cy="215444"/>
          </a:xfrm>
        </p:spPr>
        <p:txBody>
          <a:bodyPr lIns="216000" tIns="0" rIns="0" bIns="0"/>
          <a:lstStyle>
            <a:lvl1pPr>
              <a:spcBef>
                <a:spcPts val="600"/>
              </a:spcBef>
              <a:spcAft>
                <a:spcPts val="600"/>
              </a:spcAft>
              <a:defRPr sz="1400">
                <a:solidFill>
                  <a:schemeClr val="tx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Jeanette Thumm Update Empower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CC90D94-1694-408E-ACC5-1A98DAEA84E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6151" y="5707580"/>
            <a:ext cx="3021965" cy="101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768069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133FEF4F-8B79-41EE-AB78-33ED69B9B37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01622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6" imgH="416" progId="TCLayout.ActiveDocument.1">
                  <p:embed/>
                </p:oleObj>
              </mc:Choice>
              <mc:Fallback>
                <p:oleObj name="think-cell Folie" r:id="rId3" imgW="416" imgH="416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133FEF4F-8B79-41EE-AB78-33ED69B9B3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B03FE40-B22A-7341-B28C-28DFD29DF8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474663"/>
            <a:ext cx="11160125" cy="318665"/>
          </a:xfrm>
        </p:spPr>
        <p:txBody>
          <a:bodyPr vert="horz"/>
          <a:lstStyle>
            <a:lvl1pPr>
              <a:defRPr lang="de-DE" sz="2800" b="0" kern="1200" dirty="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/>
              <a:t>Überschrift I Headline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54A3B36-B0FE-C746-9087-319E2EDF7A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5938" y="1483200"/>
            <a:ext cx="11160125" cy="434520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11FF463F-7FBF-4DC6-8720-3FD91D5643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5938" y="831428"/>
            <a:ext cx="11160000" cy="387798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 sz="2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/>
              <a:t>Untertitel I </a:t>
            </a:r>
            <a:r>
              <a:rPr lang="de-DE" err="1"/>
              <a:t>Subtitles</a:t>
            </a:r>
            <a:endParaRPr lang="de-DE"/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8D4C688C-3055-41E2-8896-2737A0573C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‹Nr.›</a:t>
            </a:fld>
            <a:r>
              <a:rPr lang="de-DE">
                <a:solidFill>
                  <a:schemeClr val="accent1"/>
                </a:solidFill>
              </a:rPr>
              <a:t>  </a:t>
            </a:r>
            <a:r>
              <a:rPr lang="de-DE" b="0">
                <a:solidFill>
                  <a:schemeClr val="accent1"/>
                </a:solidFill>
              </a:rPr>
              <a:t>|</a:t>
            </a:r>
            <a:endParaRPr lang="de-DE" sz="900" b="0">
              <a:solidFill>
                <a:schemeClr val="accent1"/>
              </a:solidFill>
            </a:endParaRPr>
          </a:p>
        </p:txBody>
      </p:sp>
      <p:sp>
        <p:nvSpPr>
          <p:cNvPr id="14" name="Fußzeilenplatzhalter 3">
            <a:extLst>
              <a:ext uri="{FF2B5EF4-FFF2-40B4-BE49-F238E27FC236}">
                <a16:creationId xmlns:a16="http://schemas.microsoft.com/office/drawing/2014/main" id="{DBC6C2D0-1056-4181-81F1-C02E4CC91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661" y="6356349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/>
              <a:t>Jeanette Thumm Update Empower</a:t>
            </a:r>
          </a:p>
        </p:txBody>
      </p:sp>
      <p:sp>
        <p:nvSpPr>
          <p:cNvPr id="15" name="Datumsplatzhalter 8">
            <a:extLst>
              <a:ext uri="{FF2B5EF4-FFF2-40B4-BE49-F238E27FC236}">
                <a16:creationId xmlns:a16="http://schemas.microsoft.com/office/drawing/2014/main" id="{96942B6F-6432-449E-93DB-86445774FF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2474" y="6359524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AB19A4FC-76FE-4B52-A6BC-C4A9405F94A9}" type="datetime1">
              <a:rPr lang="de-DE"/>
              <a:pPr/>
              <a:t>25.04.2023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545806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Überschrift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BCD7C520-2B80-4E26-8B78-40EFBE6A976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550326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6" imgH="416" progId="TCLayout.ActiveDocument.1">
                  <p:embed/>
                </p:oleObj>
              </mc:Choice>
              <mc:Fallback>
                <p:oleObj name="think-cell Folie" r:id="rId3" imgW="416" imgH="416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BCD7C520-2B80-4E26-8B78-40EFBE6A97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78D6160A-CFC0-3346-A4DF-C308B2C5A1A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38" y="831428"/>
            <a:ext cx="11160000" cy="387798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 sz="2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/>
              <a:t>Untertitel I </a:t>
            </a:r>
            <a:r>
              <a:rPr lang="de-DE" err="1"/>
              <a:t>Subtitles</a:t>
            </a:r>
            <a:endParaRPr lang="de-DE"/>
          </a:p>
        </p:txBody>
      </p:sp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823985D0-4F3A-4F8D-ACB8-C2D8748D71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‹Nr.›</a:t>
            </a:fld>
            <a:r>
              <a:rPr lang="de-DE">
                <a:solidFill>
                  <a:schemeClr val="accent1"/>
                </a:solidFill>
              </a:rPr>
              <a:t>  </a:t>
            </a:r>
            <a:r>
              <a:rPr lang="de-DE" b="0">
                <a:solidFill>
                  <a:schemeClr val="accent1"/>
                </a:solidFill>
              </a:rPr>
              <a:t>|</a:t>
            </a:r>
            <a:endParaRPr lang="de-DE" sz="900" b="0">
              <a:solidFill>
                <a:schemeClr val="accent1"/>
              </a:solidFill>
            </a:endParaRPr>
          </a:p>
        </p:txBody>
      </p:sp>
      <p:sp>
        <p:nvSpPr>
          <p:cNvPr id="15" name="Fußzeilenplatzhalter 3">
            <a:extLst>
              <a:ext uri="{FF2B5EF4-FFF2-40B4-BE49-F238E27FC236}">
                <a16:creationId xmlns:a16="http://schemas.microsoft.com/office/drawing/2014/main" id="{DD2F819B-3D0D-4E9C-B6A3-323FEE2D96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661" y="6356349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/>
              <a:t>Jeanette Thumm Update Empower</a:t>
            </a:r>
          </a:p>
        </p:txBody>
      </p:sp>
      <p:sp>
        <p:nvSpPr>
          <p:cNvPr id="16" name="Datumsplatzhalter 8">
            <a:extLst>
              <a:ext uri="{FF2B5EF4-FFF2-40B4-BE49-F238E27FC236}">
                <a16:creationId xmlns:a16="http://schemas.microsoft.com/office/drawing/2014/main" id="{D0448C96-C7A5-4D51-ADCB-AC08FC3B74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2474" y="6359524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AB19A4FC-76FE-4B52-A6BC-C4A9405F94A9}" type="datetime1">
              <a:rPr lang="de-DE"/>
              <a:pPr/>
              <a:t>25.04.2023</a:t>
            </a:fld>
            <a:endParaRPr lang="de-DE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405AEC9C-974A-4A12-A4A1-F9CC2FA812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40234"/>
            <a:ext cx="11160125" cy="491194"/>
          </a:xfrm>
        </p:spPr>
        <p:txBody>
          <a:bodyPr vert="horz"/>
          <a:lstStyle>
            <a:lvl1pPr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Überschrift I Headline</a:t>
            </a:r>
          </a:p>
        </p:txBody>
      </p:sp>
    </p:spTree>
    <p:extLst>
      <p:ext uri="{BB962C8B-B14F-4D97-AF65-F5344CB8AC3E}">
        <p14:creationId xmlns:p14="http://schemas.microsoft.com/office/powerpoint/2010/main" val="255361831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folie_Blank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EDC1379C-8CED-41CA-8430-72D9E90D71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‹Nr.›</a:t>
            </a:fld>
            <a:r>
              <a:rPr lang="de-DE">
                <a:solidFill>
                  <a:schemeClr val="accent1"/>
                </a:solidFill>
              </a:rPr>
              <a:t>  </a:t>
            </a:r>
            <a:r>
              <a:rPr lang="de-DE" b="0">
                <a:solidFill>
                  <a:schemeClr val="accent1"/>
                </a:solidFill>
              </a:rPr>
              <a:t>|</a:t>
            </a:r>
            <a:endParaRPr lang="de-DE" sz="900" b="0">
              <a:solidFill>
                <a:schemeClr val="accent1"/>
              </a:solidFill>
            </a:endParaRPr>
          </a:p>
        </p:txBody>
      </p:sp>
      <p:sp>
        <p:nvSpPr>
          <p:cNvPr id="12" name="Fußzeilenplatzhalter 3">
            <a:extLst>
              <a:ext uri="{FF2B5EF4-FFF2-40B4-BE49-F238E27FC236}">
                <a16:creationId xmlns:a16="http://schemas.microsoft.com/office/drawing/2014/main" id="{3B797276-7B97-44E6-80A7-8A978EF266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661" y="6356349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/>
              <a:t>Jeanette Thumm Update Empower</a:t>
            </a:r>
          </a:p>
        </p:txBody>
      </p:sp>
      <p:sp>
        <p:nvSpPr>
          <p:cNvPr id="13" name="Datumsplatzhalter 8">
            <a:extLst>
              <a:ext uri="{FF2B5EF4-FFF2-40B4-BE49-F238E27FC236}">
                <a16:creationId xmlns:a16="http://schemas.microsoft.com/office/drawing/2014/main" id="{5892E75D-6086-44ED-A3F2-C52076A2B0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2474" y="6359524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AB19A4FC-76FE-4B52-A6BC-C4A9405F94A9}" type="datetime1">
              <a:rPr lang="de-DE"/>
              <a:pPr/>
              <a:t>25.04.2023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045769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:1 Bild-Text ohne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6A2C08B9-AEF0-4978-B065-A228A3077D0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086468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6" progId="TCLayout.ActiveDocument.1">
                  <p:embed/>
                </p:oleObj>
              </mc:Choice>
              <mc:Fallback>
                <p:oleObj name="think-cell Folie" r:id="rId3" imgW="347" imgH="346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6A2C08B9-AEF0-4978-B065-A228A3077D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Bildplatzhalter 2">
            <a:extLst>
              <a:ext uri="{FF2B5EF4-FFF2-40B4-BE49-F238E27FC236}">
                <a16:creationId xmlns:a16="http://schemas.microsoft.com/office/drawing/2014/main" id="{AC9107A1-72E3-1644-8027-D7B089F5146B}"/>
              </a:ext>
            </a:extLst>
          </p:cNvPr>
          <p:cNvSpPr>
            <a:spLocks noGrp="1"/>
          </p:cNvSpPr>
          <p:nvPr>
            <p:ph type="pic" idx="19"/>
          </p:nvPr>
        </p:nvSpPr>
        <p:spPr>
          <a:xfrm>
            <a:off x="0" y="1"/>
            <a:ext cx="5664200" cy="6858000"/>
          </a:xfr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C3864067-953C-644E-BB2F-9707B5D6D5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03524" y="333375"/>
            <a:ext cx="5510856" cy="647700"/>
          </a:xfrm>
        </p:spPr>
        <p:txBody>
          <a:bodyPr vert="horz" anchor="t"/>
          <a:lstStyle>
            <a:lvl1pPr algn="l">
              <a:lnSpc>
                <a:spcPct val="100000"/>
              </a:lnSpc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de-DE"/>
              <a:t>Überschrift I Headline</a:t>
            </a:r>
          </a:p>
        </p:txBody>
      </p:sp>
      <p:sp>
        <p:nvSpPr>
          <p:cNvPr id="30" name="Textplatzhalter 2">
            <a:extLst>
              <a:ext uri="{FF2B5EF4-FFF2-40B4-BE49-F238E27FC236}">
                <a16:creationId xmlns:a16="http://schemas.microsoft.com/office/drawing/2014/main" id="{DD003BDC-D64F-C349-9E09-52BB53F4D9FF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085915" y="1530628"/>
            <a:ext cx="5528466" cy="384460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2" name="Textplatzhalter 2">
            <a:extLst>
              <a:ext uri="{FF2B5EF4-FFF2-40B4-BE49-F238E27FC236}">
                <a16:creationId xmlns:a16="http://schemas.microsoft.com/office/drawing/2014/main" id="{7F5FA6DA-3ED9-534E-8A19-DA2C8DE56A77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6085915" y="3793766"/>
            <a:ext cx="5528466" cy="384460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C959BF03-5949-4783-91F7-72F3EB1F2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6683" y="2017790"/>
            <a:ext cx="5511571" cy="1313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tx1">
                  <a:lumMod val="50000"/>
                </a:schemeClr>
              </a:buClr>
              <a:buFont typeface="Wingdings" pitchFamily="2" charset="2"/>
              <a:buNone/>
              <a:defRPr sz="1200" b="0">
                <a:solidFill>
                  <a:schemeClr val="tx1"/>
                </a:solidFill>
              </a:defRPr>
            </a:lvl1pPr>
            <a:lvl2pPr marL="0" indent="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539750" indent="-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717550" indent="-177800"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 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1789210D-C9B4-49FA-9612-E029C3523EA7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103523" y="4327268"/>
            <a:ext cx="5511571" cy="1313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tx1">
                  <a:lumMod val="50000"/>
                </a:schemeClr>
              </a:buClr>
              <a:buFont typeface="Wingdings" pitchFamily="2" charset="2"/>
              <a:buNone/>
              <a:defRPr sz="1200" b="0">
                <a:solidFill>
                  <a:schemeClr val="tx1"/>
                </a:solidFill>
              </a:defRPr>
            </a:lvl1pPr>
            <a:lvl2pPr marL="0" indent="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539750" indent="-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717550" indent="-177800"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 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E6C3D5C7-6C25-4745-BF31-C511F59A2E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16638" y="6323015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‹Nr.›</a:t>
            </a:fld>
            <a:r>
              <a:rPr lang="de-DE">
                <a:solidFill>
                  <a:schemeClr val="accent1"/>
                </a:solidFill>
              </a:rPr>
              <a:t>  </a:t>
            </a:r>
            <a:r>
              <a:rPr lang="de-DE" b="0">
                <a:solidFill>
                  <a:schemeClr val="accent1"/>
                </a:solidFill>
              </a:rPr>
              <a:t>|</a:t>
            </a:r>
            <a:endParaRPr lang="de-DE" sz="900" b="0">
              <a:solidFill>
                <a:schemeClr val="accent1"/>
              </a:solidFill>
            </a:endParaRPr>
          </a:p>
        </p:txBody>
      </p:sp>
      <p:sp>
        <p:nvSpPr>
          <p:cNvPr id="13" name="Fußzeilenplatzhalter 3">
            <a:extLst>
              <a:ext uri="{FF2B5EF4-FFF2-40B4-BE49-F238E27FC236}">
                <a16:creationId xmlns:a16="http://schemas.microsoft.com/office/drawing/2014/main" id="{CA0514DA-B83B-43CA-831A-887FA1B6C0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97361" y="6323016"/>
            <a:ext cx="2870369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/>
              <a:t>Jeanette Thumm Update Empower</a:t>
            </a:r>
          </a:p>
        </p:txBody>
      </p:sp>
      <p:sp>
        <p:nvSpPr>
          <p:cNvPr id="14" name="Datumsplatzhalter 8">
            <a:extLst>
              <a:ext uri="{FF2B5EF4-FFF2-40B4-BE49-F238E27FC236}">
                <a16:creationId xmlns:a16="http://schemas.microsoft.com/office/drawing/2014/main" id="{7FEC9BB5-BB03-4D9C-84E4-F96931FFA5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03174" y="6326191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AB19A4FC-76FE-4B52-A6BC-C4A9405F94A9}" type="datetime1">
              <a:rPr lang="de-DE"/>
              <a:pPr/>
              <a:t>25.04.2023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6963101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356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Bilder links + Textbaustein ohne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E19A594C-56E4-440E-AAB5-539DD107819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996134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6" progId="TCLayout.ActiveDocument.1">
                  <p:embed/>
                </p:oleObj>
              </mc:Choice>
              <mc:Fallback>
                <p:oleObj name="think-cell Folie" r:id="rId3" imgW="347" imgH="346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E19A594C-56E4-440E-AAB5-539DD10781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hteck 15">
            <a:extLst>
              <a:ext uri="{FF2B5EF4-FFF2-40B4-BE49-F238E27FC236}">
                <a16:creationId xmlns:a16="http://schemas.microsoft.com/office/drawing/2014/main" id="{327D00DF-9EDC-41CE-BFD9-C2C6C9E53162}"/>
              </a:ext>
            </a:extLst>
          </p:cNvPr>
          <p:cNvSpPr/>
          <p:nvPr userDrawn="1"/>
        </p:nvSpPr>
        <p:spPr>
          <a:xfrm>
            <a:off x="0" y="0"/>
            <a:ext cx="300038" cy="2889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err="1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EDC4A3E0-6C0D-EB4D-833B-5856DFA8AEE6}"/>
              </a:ext>
            </a:extLst>
          </p:cNvPr>
          <p:cNvSpPr/>
          <p:nvPr userDrawn="1"/>
        </p:nvSpPr>
        <p:spPr>
          <a:xfrm>
            <a:off x="0" y="0"/>
            <a:ext cx="75255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Bildplatzhalter 2">
            <a:extLst>
              <a:ext uri="{FF2B5EF4-FFF2-40B4-BE49-F238E27FC236}">
                <a16:creationId xmlns:a16="http://schemas.microsoft.com/office/drawing/2014/main" id="{6FAD938C-AD49-F544-BA01-63F44E5FECFA}"/>
              </a:ext>
            </a:extLst>
          </p:cNvPr>
          <p:cNvSpPr>
            <a:spLocks noGrp="1"/>
          </p:cNvSpPr>
          <p:nvPr>
            <p:ph type="pic" idx="19"/>
          </p:nvPr>
        </p:nvSpPr>
        <p:spPr>
          <a:xfrm>
            <a:off x="0" y="0"/>
            <a:ext cx="5664200" cy="3429000"/>
          </a:xfr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19" name="Bildplatzhalter 2">
            <a:extLst>
              <a:ext uri="{FF2B5EF4-FFF2-40B4-BE49-F238E27FC236}">
                <a16:creationId xmlns:a16="http://schemas.microsoft.com/office/drawing/2014/main" id="{F55CC908-F16A-274A-B039-6DBD18AB914D}"/>
              </a:ext>
            </a:extLst>
          </p:cNvPr>
          <p:cNvSpPr>
            <a:spLocks noGrp="1"/>
          </p:cNvSpPr>
          <p:nvPr>
            <p:ph type="pic" idx="20"/>
          </p:nvPr>
        </p:nvSpPr>
        <p:spPr>
          <a:xfrm>
            <a:off x="0" y="3429000"/>
            <a:ext cx="5664200" cy="3429000"/>
          </a:xfr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C603A484-4D38-5B4B-A2A0-E0BD4B4E03FC}"/>
              </a:ext>
            </a:extLst>
          </p:cNvPr>
          <p:cNvCxnSpPr>
            <a:cxnSpLocks/>
          </p:cNvCxnSpPr>
          <p:nvPr userDrawn="1"/>
        </p:nvCxnSpPr>
        <p:spPr>
          <a:xfrm flipH="1">
            <a:off x="-14139" y="3429000"/>
            <a:ext cx="57576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el 1">
            <a:extLst>
              <a:ext uri="{FF2B5EF4-FFF2-40B4-BE49-F238E27FC236}">
                <a16:creationId xmlns:a16="http://schemas.microsoft.com/office/drawing/2014/main" id="{8654251A-3CCD-A24E-8979-624593CB2EA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13860" y="285032"/>
            <a:ext cx="5300638" cy="793523"/>
          </a:xfrm>
        </p:spPr>
        <p:txBody>
          <a:bodyPr vert="horz" anchor="t"/>
          <a:lstStyle>
            <a:lvl1pPr algn="l">
              <a:lnSpc>
                <a:spcPct val="100000"/>
              </a:lnSpc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de-DE"/>
              <a:t>Überschrift I Headline</a:t>
            </a: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B820B7BB-4FC3-EB4C-B3DB-67A28E98C77A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414575" y="1525771"/>
            <a:ext cx="5277133" cy="498648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3813661B-2175-A444-B7DE-8B0371A27277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6414575" y="3896141"/>
            <a:ext cx="5277133" cy="39141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4" name="Textplatzhalter 2">
            <a:extLst>
              <a:ext uri="{FF2B5EF4-FFF2-40B4-BE49-F238E27FC236}">
                <a16:creationId xmlns:a16="http://schemas.microsoft.com/office/drawing/2014/main" id="{766EC86B-CFB4-4A90-A302-82ADE46E9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3676" y="2155035"/>
            <a:ext cx="5261006" cy="1313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tx1">
                  <a:lumMod val="50000"/>
                </a:schemeClr>
              </a:buClr>
              <a:buFont typeface="Wingdings" pitchFamily="2" charset="2"/>
              <a:buNone/>
              <a:defRPr sz="1200" b="0">
                <a:solidFill>
                  <a:schemeClr val="tx1"/>
                </a:solidFill>
              </a:defRPr>
            </a:lvl1pPr>
            <a:lvl2pPr marL="0" indent="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357188" indent="-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536575" indent="-179388"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 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25" name="Textplatzhalter 2">
            <a:extLst>
              <a:ext uri="{FF2B5EF4-FFF2-40B4-BE49-F238E27FC236}">
                <a16:creationId xmlns:a16="http://schemas.microsoft.com/office/drawing/2014/main" id="{EFD10ABA-461E-4505-AA85-13D7BCE5C2C9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6423675" y="4417187"/>
            <a:ext cx="5261006" cy="1313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tx1">
                  <a:lumMod val="50000"/>
                </a:schemeClr>
              </a:buClr>
              <a:buFont typeface="Wingdings" pitchFamily="2" charset="2"/>
              <a:buNone/>
              <a:defRPr sz="1200" b="0">
                <a:solidFill>
                  <a:schemeClr val="tx1"/>
                </a:solidFill>
              </a:defRPr>
            </a:lvl1pPr>
            <a:lvl2pPr marL="0" indent="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357188" indent="-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536575" indent="-179388"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 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29" name="Foliennummernplatzhalter 5">
            <a:extLst>
              <a:ext uri="{FF2B5EF4-FFF2-40B4-BE49-F238E27FC236}">
                <a16:creationId xmlns:a16="http://schemas.microsoft.com/office/drawing/2014/main" id="{582C89E3-815E-49D3-8AEC-F4E35FEF38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16638" y="6323015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‹Nr.›</a:t>
            </a:fld>
            <a:r>
              <a:rPr lang="de-DE">
                <a:solidFill>
                  <a:schemeClr val="accent1"/>
                </a:solidFill>
              </a:rPr>
              <a:t>  </a:t>
            </a:r>
            <a:r>
              <a:rPr lang="de-DE" b="0">
                <a:solidFill>
                  <a:schemeClr val="accent1"/>
                </a:solidFill>
              </a:rPr>
              <a:t>|</a:t>
            </a:r>
            <a:endParaRPr lang="de-DE" sz="900" b="0">
              <a:solidFill>
                <a:schemeClr val="accent1"/>
              </a:solidFill>
            </a:endParaRPr>
          </a:p>
        </p:txBody>
      </p:sp>
      <p:sp>
        <p:nvSpPr>
          <p:cNvPr id="30" name="Fußzeilenplatzhalter 3">
            <a:extLst>
              <a:ext uri="{FF2B5EF4-FFF2-40B4-BE49-F238E27FC236}">
                <a16:creationId xmlns:a16="http://schemas.microsoft.com/office/drawing/2014/main" id="{2A8504A7-0A5A-40BE-8AFC-C8FF122450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97361" y="6323016"/>
            <a:ext cx="2870369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/>
              <a:t>Jeanette Thumm Update Empower</a:t>
            </a:r>
          </a:p>
        </p:txBody>
      </p:sp>
      <p:sp>
        <p:nvSpPr>
          <p:cNvPr id="31" name="Datumsplatzhalter 8">
            <a:extLst>
              <a:ext uri="{FF2B5EF4-FFF2-40B4-BE49-F238E27FC236}">
                <a16:creationId xmlns:a16="http://schemas.microsoft.com/office/drawing/2014/main" id="{9AB4B1FB-4818-4EBC-9655-8FF3990886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03174" y="6326191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AB19A4FC-76FE-4B52-A6BC-C4A9405F94A9}" type="datetime1">
              <a:rPr lang="de-DE"/>
              <a:pPr/>
              <a:t>25.04.2023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0304367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3568">
          <p15:clr>
            <a:srgbClr val="FBAE40"/>
          </p15:clr>
        </p15:guide>
        <p15:guide id="2" orient="horz" pos="191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ags" Target="../tags/tag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ags" Target="../tags/tag2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30"/>
            </p:custDataLst>
            <p:extLst>
              <p:ext uri="{D42A27DB-BD31-4B8C-83A1-F6EECF244321}">
                <p14:modId xmlns:p14="http://schemas.microsoft.com/office/powerpoint/2010/main" val="152355285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2" imgW="353" imgH="353" progId="TCLayout.ActiveDocument.1">
                  <p:embed/>
                </p:oleObj>
              </mc:Choice>
              <mc:Fallback>
                <p:oleObj name="think-cell Folie" r:id="rId32" imgW="353" imgH="353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EE5D475-DF19-4144-995E-F7C3970B8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512763"/>
            <a:ext cx="11160125" cy="86836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3A34782-E3A2-CF42-9904-29EE5398AD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483200"/>
            <a:ext cx="11160125" cy="4345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F3E9BB6-5D8A-8147-AD61-F2C10BA132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534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/>
              <a:pPr/>
              <a:t>‹Nr.›</a:t>
            </a:fld>
            <a:r>
              <a:rPr lang="de-DE"/>
              <a:t>  |</a:t>
            </a:r>
            <a:endParaRPr lang="de-DE" sz="90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983328E-748D-3F4E-9827-CEDBAE65A3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94747" y="6356349"/>
            <a:ext cx="2743200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cs typeface="Arial" panose="020B0604020202020204" pitchFamily="34" charset="0"/>
              </a:defRPr>
            </a:lvl1pPr>
          </a:lstStyle>
          <a:p>
            <a:r>
              <a:rPr lang="de-DE"/>
              <a:t>Name | Abteilung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9DB09A8C-0A47-46B9-974A-D9A1F4E4F2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5930" y="6356349"/>
            <a:ext cx="655495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73B8A5C4-6BDB-4ACF-8BA9-7078118229D4}" type="datetime1">
              <a:rPr lang="de-DE"/>
              <a:pPr/>
              <a:t>25.04.2023</a:t>
            </a:fld>
            <a:r>
              <a:rPr lang="de-DE"/>
              <a:t> I</a:t>
            </a:r>
          </a:p>
        </p:txBody>
      </p:sp>
      <p:sp>
        <p:nvSpPr>
          <p:cNvPr id="8" name="empower - DO NOT DELETE!!!" hidden="1">
            <a:extLst>
              <a:ext uri="{FF2B5EF4-FFF2-40B4-BE49-F238E27FC236}">
                <a16:creationId xmlns:a16="http://schemas.microsoft.com/office/drawing/2014/main" id="{3B045111-8DB6-4E89-8ACE-F9267DF8EF55}"/>
              </a:ext>
            </a:extLst>
          </p:cNvPr>
          <p:cNvSpPr/>
          <p:nvPr userDrawn="1">
            <p:custDataLst>
              <p:tags r:id="rId31"/>
            </p:custDataLst>
          </p:nvPr>
        </p:nvSpPr>
        <p:spPr>
          <a:xfrm>
            <a:off x="0" y="0"/>
            <a:ext cx="0" cy="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err="1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DC28AA3B-B076-4FC3-86A9-1B6A560113CC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9826" y="6048375"/>
            <a:ext cx="1817476" cy="61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982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  <p:sldLayoutId id="2147483717" r:id="rId20"/>
    <p:sldLayoutId id="2147483718" r:id="rId21"/>
    <p:sldLayoutId id="2147483719" r:id="rId22"/>
    <p:sldLayoutId id="2147483720" r:id="rId23"/>
    <p:sldLayoutId id="2147483721" r:id="rId24"/>
    <p:sldLayoutId id="2147483722" r:id="rId25"/>
    <p:sldLayoutId id="2147483724" r:id="rId26"/>
    <p:sldLayoutId id="2147483726" r:id="rId27"/>
    <p:sldLayoutId id="2147483729" r:id="rId28"/>
  </p:sldLayoutIdLst>
  <p:hf hdr="0"/>
  <p:txStyles>
    <p:titleStyle>
      <a:lvl1pPr algn="l" defTabSz="914355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0" indent="0" algn="l" defTabSz="914355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0" indent="0" algn="l" defTabSz="914355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Wingdings" pitchFamily="2" charset="2"/>
        <a:buNone/>
        <a:defRPr sz="1600" b="0" i="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216000" indent="-216000" algn="l" defTabSz="914355" rtl="0" eaLnBrk="1" latinLnBrk="0" hangingPunct="1">
        <a:lnSpc>
          <a:spcPct val="100000"/>
        </a:lnSpc>
        <a:spcBef>
          <a:spcPts val="600"/>
        </a:spcBef>
        <a:buClrTx/>
        <a:buFont typeface="Wingdings" pitchFamily="2" charset="2"/>
        <a:buChar char="§"/>
        <a:defRPr sz="1600" b="0" i="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432000" indent="-216000" algn="l" defTabSz="914355" rtl="0" eaLnBrk="1" latinLnBrk="0" hangingPunct="1">
        <a:lnSpc>
          <a:spcPct val="100000"/>
        </a:lnSpc>
        <a:spcBef>
          <a:spcPts val="600"/>
        </a:spcBef>
        <a:buClrTx/>
        <a:buFont typeface="Wingdings" pitchFamily="2" charset="2"/>
        <a:buChar char="§"/>
        <a:defRPr sz="1600" b="0" i="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648000" indent="-216000" algn="l" defTabSz="914355" rtl="0" eaLnBrk="1" latinLnBrk="0" hangingPunct="1">
        <a:lnSpc>
          <a:spcPct val="100000"/>
        </a:lnSpc>
        <a:spcBef>
          <a:spcPts val="600"/>
        </a:spcBef>
        <a:buClrTx/>
        <a:buFont typeface="Wingdings" pitchFamily="2" charset="2"/>
        <a:buChar char="§"/>
        <a:defRPr sz="1600" b="0" i="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864000" indent="-216000" algn="l" defTabSz="914355" rtl="0" eaLnBrk="1" latinLnBrk="0" hangingPunct="1">
        <a:lnSpc>
          <a:spcPct val="90000"/>
        </a:lnSpc>
        <a:spcBef>
          <a:spcPts val="600"/>
        </a:spcBef>
        <a:buClrTx/>
        <a:buFont typeface="Wingdings" pitchFamily="2" charset="2"/>
        <a:buChar char="§"/>
        <a:defRPr lang="de-DE" sz="1600" b="0" i="0" kern="120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6pPr>
      <a:lvl7pPr marL="1080000" indent="-216000" algn="l" defTabSz="914355" rtl="0" eaLnBrk="1" latinLnBrk="0" hangingPunct="1">
        <a:lnSpc>
          <a:spcPct val="100000"/>
        </a:lnSpc>
        <a:spcBef>
          <a:spcPts val="600"/>
        </a:spcBef>
        <a:buClrTx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96000" indent="-216000" algn="l" defTabSz="914355" rtl="0" eaLnBrk="1" latinLnBrk="0" hangingPunct="1">
        <a:lnSpc>
          <a:spcPct val="100000"/>
        </a:lnSpc>
        <a:spcBef>
          <a:spcPts val="600"/>
        </a:spcBef>
        <a:buClrTx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512000" indent="-216000" algn="l" defTabSz="914355" rtl="0" eaLnBrk="1" latinLnBrk="0" hangingPunct="1">
        <a:lnSpc>
          <a:spcPct val="100000"/>
        </a:lnSpc>
        <a:spcBef>
          <a:spcPts val="600"/>
        </a:spcBef>
        <a:buClrTx/>
        <a:buFont typeface="Wingdings" panose="05000000000000000000" pitchFamily="2" charset="2"/>
        <a:buChar char="§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2" userDrawn="1">
          <p15:clr>
            <a:srgbClr val="F26B43"/>
          </p15:clr>
        </p15:guide>
        <p15:guide id="2" pos="325" userDrawn="1">
          <p15:clr>
            <a:srgbClr val="F26B43"/>
          </p15:clr>
        </p15:guide>
        <p15:guide id="3" orient="horz" pos="4137" userDrawn="1">
          <p15:clr>
            <a:srgbClr val="F26B43"/>
          </p15:clr>
        </p15:guide>
        <p15:guide id="4" pos="7491" userDrawn="1">
          <p15:clr>
            <a:srgbClr val="F26B43"/>
          </p15:clr>
        </p15:guide>
        <p15:guide id="6" pos="189" userDrawn="1">
          <p15:clr>
            <a:srgbClr val="F26B43"/>
          </p15:clr>
        </p15:guide>
        <p15:guide id="7" orient="horz" pos="323" userDrawn="1">
          <p15:clr>
            <a:srgbClr val="F26B43"/>
          </p15:clr>
        </p15:guide>
        <p15:guide id="8" orient="horz" pos="3997" userDrawn="1">
          <p15:clr>
            <a:srgbClr val="F26B43"/>
          </p15:clr>
        </p15:guide>
        <p15:guide id="9" pos="7355" userDrawn="1">
          <p15:clr>
            <a:srgbClr val="F26B43"/>
          </p15:clr>
        </p15:guide>
        <p15:guide id="10" orient="horz" pos="935" userDrawn="1">
          <p15:clr>
            <a:srgbClr val="F26B43"/>
          </p15:clr>
        </p15:guide>
        <p15:guide id="12" orient="horz" pos="367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10.jpeg"/><Relationship Id="rId5" Type="http://schemas.openxmlformats.org/officeDocument/2006/relationships/image" Target="../media/image5.emf"/><Relationship Id="rId4" Type="http://schemas.openxmlformats.org/officeDocument/2006/relationships/oleObject" Target="../embeddings/oleObject23.bin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48.pn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12" Type="http://schemas.openxmlformats.org/officeDocument/2006/relationships/image" Target="../media/image47.svg"/><Relationship Id="rId2" Type="http://schemas.openxmlformats.org/officeDocument/2006/relationships/image" Target="../media/image37.jpe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jpeg"/><Relationship Id="rId11" Type="http://schemas.openxmlformats.org/officeDocument/2006/relationships/image" Target="../media/image46.png"/><Relationship Id="rId5" Type="http://schemas.openxmlformats.org/officeDocument/2006/relationships/image" Target="../media/image40.jpeg"/><Relationship Id="rId15" Type="http://schemas.openxmlformats.org/officeDocument/2006/relationships/image" Target="../media/image50.jpeg"/><Relationship Id="rId10" Type="http://schemas.openxmlformats.org/officeDocument/2006/relationships/image" Target="../media/image45.svg"/><Relationship Id="rId4" Type="http://schemas.openxmlformats.org/officeDocument/2006/relationships/image" Target="../media/image39.jpeg"/><Relationship Id="rId9" Type="http://schemas.openxmlformats.org/officeDocument/2006/relationships/image" Target="../media/image44.png"/><Relationship Id="rId14" Type="http://schemas.openxmlformats.org/officeDocument/2006/relationships/image" Target="../media/image4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sv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svg"/><Relationship Id="rId4" Type="http://schemas.openxmlformats.org/officeDocument/2006/relationships/image" Target="../media/image53.svg"/><Relationship Id="rId9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.jpeg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76.png"/><Relationship Id="rId3" Type="http://schemas.openxmlformats.org/officeDocument/2006/relationships/tags" Target="../tags/tag34.xml"/><Relationship Id="rId7" Type="http://schemas.openxmlformats.org/officeDocument/2006/relationships/image" Target="../media/image72.jpeg"/><Relationship Id="rId12" Type="http://schemas.openxmlformats.org/officeDocument/2006/relationships/image" Target="../media/image75.emf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74.sv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73.png"/><Relationship Id="rId4" Type="http://schemas.openxmlformats.org/officeDocument/2006/relationships/tags" Target="../tags/tag35.xml"/><Relationship Id="rId9" Type="http://schemas.openxmlformats.org/officeDocument/2006/relationships/image" Target="../media/image61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61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pn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1.xml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image" Target="../media/image12.jpe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microsoft.com/office/2007/relationships/hdphoto" Target="../media/hdphoto1.wdp"/><Relationship Id="rId9" Type="http://schemas.openxmlformats.org/officeDocument/2006/relationships/image" Target="../media/image16.emf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17.emf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33.emf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12.jpeg"/><Relationship Id="rId4" Type="http://schemas.openxmlformats.org/officeDocument/2006/relationships/image" Target="../media/image31.emf"/><Relationship Id="rId9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35.emf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11" Type="http://schemas.openxmlformats.org/officeDocument/2006/relationships/image" Target="../media/image34.jpeg"/><Relationship Id="rId5" Type="http://schemas.openxmlformats.org/officeDocument/2006/relationships/image" Target="../media/image31.emf"/><Relationship Id="rId10" Type="http://schemas.openxmlformats.org/officeDocument/2006/relationships/image" Target="../media/image32.jpeg"/><Relationship Id="rId4" Type="http://schemas.openxmlformats.org/officeDocument/2006/relationships/image" Target="../media/image33.emf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D5935F9B-A162-4A47-96F0-19821F58D54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512373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416" imgH="416" progId="TCLayout.ActiveDocument.1">
                  <p:embed/>
                </p:oleObj>
              </mc:Choice>
              <mc:Fallback>
                <p:oleObj name="think-cell Folie" r:id="rId4" imgW="416" imgH="416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D5935F9B-A162-4A47-96F0-19821F58D5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Hauptpforte">
            <a:extLst>
              <a:ext uri="{FF2B5EF4-FFF2-40B4-BE49-F238E27FC236}">
                <a16:creationId xmlns:a16="http://schemas.microsoft.com/office/drawing/2014/main" id="{FEE07F04-FA03-4EAA-A55A-B2369C1FF02E}"/>
              </a:ext>
            </a:extLst>
          </p:cNvPr>
          <p:cNvPicPr>
            <a:picLocks noGrp="1" noChangeAspect="1"/>
          </p:cNvPicPr>
          <p:nvPr>
            <p:ph type="pic" sz="quarter" idx="11"/>
            <p:custDataLst>
              <p:tags r:id="rId2"/>
            </p:custDataLst>
          </p:nvPr>
        </p:nvPicPr>
        <p:blipFill>
          <a:blip r:embed="rId6"/>
          <a:srcRect t="15439" b="15439"/>
          <a:stretch>
            <a:fillRect/>
          </a:stretch>
        </p:blipFill>
        <p:spPr>
          <a:xfrm>
            <a:off x="-6156" y="0"/>
            <a:ext cx="12198156" cy="6863250"/>
          </a:xfrm>
        </p:spPr>
      </p:pic>
      <p:sp>
        <p:nvSpPr>
          <p:cNvPr id="10" name="Untertitel 9">
            <a:extLst>
              <a:ext uri="{FF2B5EF4-FFF2-40B4-BE49-F238E27FC236}">
                <a16:creationId xmlns:a16="http://schemas.microsoft.com/office/drawing/2014/main" id="{7ED4F79D-8925-47DF-9576-CED8A2B4FD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3A1F0A77-5574-406C-A0D3-BBAAB533C2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>
                <a:cs typeface="Arial"/>
              </a:rPr>
              <a:t>Klimastrategie TWH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14302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Gebäude, Im Haus enthält.&#10;&#10;Automatisch generierte Beschreibung">
            <a:extLst>
              <a:ext uri="{FF2B5EF4-FFF2-40B4-BE49-F238E27FC236}">
                <a16:creationId xmlns:a16="http://schemas.microsoft.com/office/drawing/2014/main" id="{E54E3C46-12C1-D00A-1C5E-A2660F9A2CE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936" y="1583323"/>
            <a:ext cx="6428849" cy="42697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CF0E61-5CAB-06FC-ED08-1EE8AE95B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Energiesystem des Neubaus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D001F-4B71-8322-F091-D1E19B17A8D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/>
              <a:t>Thermohydraulische Vernetzung von Verbrauchern und Erzeugern</a:t>
            </a:r>
          </a:p>
        </p:txBody>
      </p:sp>
      <p:sp>
        <p:nvSpPr>
          <p:cNvPr id="75" name="Rechteck 74">
            <a:extLst>
              <a:ext uri="{FF2B5EF4-FFF2-40B4-BE49-F238E27FC236}">
                <a16:creationId xmlns:a16="http://schemas.microsoft.com/office/drawing/2014/main" id="{12B3C8C8-9675-A4F6-F612-FC16B234C962}"/>
              </a:ext>
            </a:extLst>
          </p:cNvPr>
          <p:cNvSpPr/>
          <p:nvPr/>
        </p:nvSpPr>
        <p:spPr>
          <a:xfrm flipH="1">
            <a:off x="565935" y="1583323"/>
            <a:ext cx="6456513" cy="4269705"/>
          </a:xfrm>
          <a:prstGeom prst="rect">
            <a:avLst/>
          </a:prstGeom>
          <a:gradFill>
            <a:gsLst>
              <a:gs pos="6000">
                <a:sysClr val="window" lastClr="FFFFFF">
                  <a:alpha val="97000"/>
                </a:sysClr>
              </a:gs>
              <a:gs pos="35000">
                <a:sysClr val="window" lastClr="FFFFFF">
                  <a:lumMod val="95000"/>
                  <a:alpha val="88000"/>
                </a:sysClr>
              </a:gs>
              <a:gs pos="63000">
                <a:srgbClr val="F9F9F9">
                  <a:alpha val="54000"/>
                </a:srgbClr>
              </a:gs>
            </a:gsLst>
            <a:lin ang="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lIns="36000" tIns="36000" rIns="36000" bIns="36000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2D2D2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AA29512-4A88-0112-E8C7-903470C2D7B6}"/>
              </a:ext>
            </a:extLst>
          </p:cNvPr>
          <p:cNvSpPr txBox="1">
            <a:spLocks/>
          </p:cNvSpPr>
          <p:nvPr/>
        </p:nvSpPr>
        <p:spPr>
          <a:xfrm>
            <a:off x="7129765" y="1583323"/>
            <a:ext cx="4546298" cy="509233"/>
          </a:xfrm>
          <a:prstGeom prst="rect">
            <a:avLst/>
          </a:prstGeom>
        </p:spPr>
        <p:txBody>
          <a:bodyPr anchor="b">
            <a:normAutofit fontScale="85000" lnSpcReduction="10000"/>
          </a:bodyPr>
          <a:lstStyle>
            <a:lvl1pPr marL="0" indent="0" algn="l" defTabSz="914355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0" indent="0" algn="l" defTabSz="914355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216000" indent="-2160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432000" indent="-2160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648000" indent="-2160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864000" indent="-216000" algn="l" defTabSz="914355" rtl="0" eaLnBrk="1" latinLnBrk="0" hangingPunct="1">
              <a:lnSpc>
                <a:spcPct val="90000"/>
              </a:lnSpc>
              <a:spcBef>
                <a:spcPts val="600"/>
              </a:spcBef>
              <a:buClrTx/>
              <a:buFont typeface="Wingdings" pitchFamily="2" charset="2"/>
              <a:buChar char="§"/>
              <a:defRPr lang="de-DE" sz="1600" b="0" i="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0000" indent="-2160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96000" indent="-2160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12000" indent="-2160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Abwärme </a:t>
            </a:r>
            <a:r>
              <a:rPr lang="en-US" sz="1800" dirty="0" err="1"/>
              <a:t>durch</a:t>
            </a:r>
            <a:r>
              <a:rPr lang="en-US" sz="1800" dirty="0"/>
              <a:t> </a:t>
            </a:r>
            <a:r>
              <a:rPr lang="en-US" sz="1800" dirty="0" err="1"/>
              <a:t>Effizienztechnologie</a:t>
            </a:r>
            <a:r>
              <a:rPr lang="en-US" sz="1800" dirty="0"/>
              <a:t> </a:t>
            </a:r>
            <a:r>
              <a:rPr lang="en-US" sz="1800" dirty="0" err="1"/>
              <a:t>vermeiden</a:t>
            </a:r>
            <a:r>
              <a:rPr lang="en-US" sz="1800" dirty="0"/>
              <a:t>, Abwärme </a:t>
            </a:r>
            <a:r>
              <a:rPr lang="en-US" sz="1800" dirty="0" err="1"/>
              <a:t>nutzen</a:t>
            </a:r>
            <a:r>
              <a:rPr lang="en-US" sz="1800" dirty="0"/>
              <a:t> und </a:t>
            </a:r>
            <a:r>
              <a:rPr lang="en-US" sz="1800" dirty="0" err="1"/>
              <a:t>effizient</a:t>
            </a:r>
            <a:r>
              <a:rPr lang="en-US" sz="1800" dirty="0"/>
              <a:t> </a:t>
            </a:r>
            <a:r>
              <a:rPr lang="en-US" sz="1800" dirty="0" err="1"/>
              <a:t>abführen</a:t>
            </a:r>
            <a:r>
              <a:rPr lang="en-US" sz="1800" dirty="0"/>
              <a:t>!</a:t>
            </a:r>
          </a:p>
        </p:txBody>
      </p:sp>
      <p:sp>
        <p:nvSpPr>
          <p:cNvPr id="9" name="Inhaltsplatzhalter 84">
            <a:extLst>
              <a:ext uri="{FF2B5EF4-FFF2-40B4-BE49-F238E27FC236}">
                <a16:creationId xmlns:a16="http://schemas.microsoft.com/office/drawing/2014/main" id="{93CD12B6-2F77-803E-2D50-CA763BB4487A}"/>
              </a:ext>
            </a:extLst>
          </p:cNvPr>
          <p:cNvSpPr txBox="1">
            <a:spLocks/>
          </p:cNvSpPr>
          <p:nvPr/>
        </p:nvSpPr>
        <p:spPr>
          <a:xfrm>
            <a:off x="7128477" y="2278726"/>
            <a:ext cx="4546297" cy="348199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355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0" indent="0" algn="l" defTabSz="914355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216000" indent="-2160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432000" indent="-2160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648000" indent="-2160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864000" indent="-216000" algn="l" defTabSz="914355" rtl="0" eaLnBrk="1" latinLnBrk="0" hangingPunct="1">
              <a:lnSpc>
                <a:spcPct val="90000"/>
              </a:lnSpc>
              <a:spcBef>
                <a:spcPts val="600"/>
              </a:spcBef>
              <a:buClrTx/>
              <a:buFont typeface="Wingdings" pitchFamily="2" charset="2"/>
              <a:buChar char="§"/>
              <a:defRPr lang="de-DE" sz="1600" b="0" i="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0000" indent="-2160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96000" indent="-2160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12000" indent="-2160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b="0" dirty="0"/>
              <a:t>Einbindung der Maschinenabwärme in ein zentrales thermohydraulisches Netz:</a:t>
            </a:r>
          </a:p>
          <a:p>
            <a:pPr marL="387450" lvl="2" indent="-171450">
              <a:buFont typeface="Arial" panose="020B0604020202020204" pitchFamily="34" charset="0"/>
              <a:buChar char="•"/>
            </a:pPr>
            <a:r>
              <a:rPr lang="de-DE" sz="1400" b="0" dirty="0"/>
              <a:t>Ersatz dezentraler, ineffizienter Maschinenkühler (z. B. </a:t>
            </a:r>
            <a:r>
              <a:rPr lang="de-DE" sz="1400" dirty="0"/>
              <a:t>KSS-, </a:t>
            </a:r>
            <a:r>
              <a:rPr lang="de-DE" sz="1400" b="0" dirty="0"/>
              <a:t>Spindel-, Schaltschrankkühlung)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Wärmepumpenbetrieb</a:t>
            </a:r>
            <a:r>
              <a:rPr lang="de-DE" sz="1400" b="0" dirty="0"/>
              <a:t> der Kaltwassersätze - Nutzung der Abwärme bei Heizbedarf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b="0" dirty="0"/>
              <a:t>Effiziente Kaltwasserbereitstellung durch </a:t>
            </a:r>
            <a:r>
              <a:rPr lang="de-DE" sz="1400" dirty="0"/>
              <a:t>Freikühlung über Kühltürme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b="0" dirty="0"/>
              <a:t>Effizienter Kompressionskältebetrieb auch bei Teillast durch </a:t>
            </a:r>
            <a:r>
              <a:rPr lang="de-DE" sz="1400" dirty="0"/>
              <a:t>effiziente Turbocore Kaltwassersätze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Betriebsoptimierung </a:t>
            </a:r>
            <a:r>
              <a:rPr lang="de-DE" sz="1400" b="0" dirty="0"/>
              <a:t>durch optimierte Stellsignale und Effizienzfahrplan</a:t>
            </a:r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71D4F530-45A9-1AD5-8E7F-41B232BC997B}"/>
              </a:ext>
            </a:extLst>
          </p:cNvPr>
          <p:cNvGrpSpPr/>
          <p:nvPr/>
        </p:nvGrpSpPr>
        <p:grpSpPr>
          <a:xfrm>
            <a:off x="824054" y="2003896"/>
            <a:ext cx="6170733" cy="3666597"/>
            <a:chOff x="652046" y="1950987"/>
            <a:chExt cx="6342739" cy="3666597"/>
          </a:xfrm>
        </p:grpSpPr>
        <p:cxnSp>
          <p:nvCxnSpPr>
            <p:cNvPr id="73" name="Gerader Verbinder 72">
              <a:extLst>
                <a:ext uri="{FF2B5EF4-FFF2-40B4-BE49-F238E27FC236}">
                  <a16:creationId xmlns:a16="http://schemas.microsoft.com/office/drawing/2014/main" id="{AF766AAC-7A27-444C-5B22-1F595BF850D9}"/>
                </a:ext>
              </a:extLst>
            </p:cNvPr>
            <p:cNvCxnSpPr/>
            <p:nvPr/>
          </p:nvCxnSpPr>
          <p:spPr>
            <a:xfrm>
              <a:off x="1662809" y="2430129"/>
              <a:ext cx="330292" cy="0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Gerader Verbinder 73">
              <a:extLst>
                <a:ext uri="{FF2B5EF4-FFF2-40B4-BE49-F238E27FC236}">
                  <a16:creationId xmlns:a16="http://schemas.microsoft.com/office/drawing/2014/main" id="{27410C10-0136-0FEA-C636-B25D518FB235}"/>
                </a:ext>
              </a:extLst>
            </p:cNvPr>
            <p:cNvCxnSpPr/>
            <p:nvPr/>
          </p:nvCxnSpPr>
          <p:spPr>
            <a:xfrm>
              <a:off x="4819904" y="2426993"/>
              <a:ext cx="330292" cy="0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Flussdiagramm: Alternativer Prozess 39">
              <a:extLst>
                <a:ext uri="{FF2B5EF4-FFF2-40B4-BE49-F238E27FC236}">
                  <a16:creationId xmlns:a16="http://schemas.microsoft.com/office/drawing/2014/main" id="{E9C3F067-5D8D-60D5-89AA-6548A7DB0632}"/>
                </a:ext>
              </a:extLst>
            </p:cNvPr>
            <p:cNvSpPr/>
            <p:nvPr/>
          </p:nvSpPr>
          <p:spPr>
            <a:xfrm>
              <a:off x="1960175" y="2151721"/>
              <a:ext cx="2895599" cy="476188"/>
            </a:xfrm>
            <a:prstGeom prst="flowChartAlternateProcess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r>
                <a:rPr lang="de-DE"/>
                <a:t>WP entfernen</a:t>
              </a:r>
            </a:p>
          </p:txBody>
        </p:sp>
        <p:pic>
          <p:nvPicPr>
            <p:cNvPr id="84" name="Grafik 83">
              <a:extLst>
                <a:ext uri="{FF2B5EF4-FFF2-40B4-BE49-F238E27FC236}">
                  <a16:creationId xmlns:a16="http://schemas.microsoft.com/office/drawing/2014/main" id="{A9F1AC12-847B-98B4-3319-630778B6FE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" t="6996" r="-10" b="18004"/>
            <a:stretch/>
          </p:blipFill>
          <p:spPr>
            <a:xfrm>
              <a:off x="3842770" y="4872648"/>
              <a:ext cx="587902" cy="587902"/>
            </a:xfrm>
            <a:prstGeom prst="flowChartConnector">
              <a:avLst/>
            </a:prstGeom>
            <a:noFill/>
            <a:ln>
              <a:solidFill>
                <a:srgbClr val="164A63"/>
              </a:solidFill>
            </a:ln>
          </p:spPr>
        </p:pic>
        <p:pic>
          <p:nvPicPr>
            <p:cNvPr id="11" name="Grafik 10" descr="Ein Bild, das Himmel, draußen enthält.&#10;&#10;Automatisch generierte Beschreibung">
              <a:extLst>
                <a:ext uri="{FF2B5EF4-FFF2-40B4-BE49-F238E27FC236}">
                  <a16:creationId xmlns:a16="http://schemas.microsoft.com/office/drawing/2014/main" id="{1B24FF33-7D66-2571-3A59-0ADCD94027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171" t="-106" r="25415" b="106"/>
            <a:stretch/>
          </p:blipFill>
          <p:spPr>
            <a:xfrm>
              <a:off x="3693071" y="3534782"/>
              <a:ext cx="582391" cy="582391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rgbClr val="164A63"/>
              </a:solidFill>
            </a:ln>
          </p:spPr>
        </p:pic>
        <p:pic>
          <p:nvPicPr>
            <p:cNvPr id="10" name="Grafik 9" descr="Ein Bild, das Himmel, draußen enthält.&#10;&#10;Automatisch generierte Beschreibung">
              <a:extLst>
                <a:ext uri="{FF2B5EF4-FFF2-40B4-BE49-F238E27FC236}">
                  <a16:creationId xmlns:a16="http://schemas.microsoft.com/office/drawing/2014/main" id="{ED337D97-0774-46A0-CE65-9EC950ADBB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171" t="-106" r="25415" b="106"/>
            <a:stretch/>
          </p:blipFill>
          <p:spPr>
            <a:xfrm>
              <a:off x="2542311" y="3532272"/>
              <a:ext cx="582391" cy="582391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rgbClr val="164A63"/>
              </a:solidFill>
            </a:ln>
          </p:spPr>
        </p:pic>
        <p:pic>
          <p:nvPicPr>
            <p:cNvPr id="83" name="Grafik 82">
              <a:extLst>
                <a:ext uri="{FF2B5EF4-FFF2-40B4-BE49-F238E27FC236}">
                  <a16:creationId xmlns:a16="http://schemas.microsoft.com/office/drawing/2014/main" id="{06EB081C-5D55-6184-FD03-7E0E52DAA0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4723" t="2062" r="35" b="23034"/>
            <a:stretch/>
          </p:blipFill>
          <p:spPr>
            <a:xfrm>
              <a:off x="2286288" y="4864086"/>
              <a:ext cx="580318" cy="580318"/>
            </a:xfrm>
            <a:prstGeom prst="flowChartConnector">
              <a:avLst/>
            </a:prstGeom>
            <a:noFill/>
            <a:ln>
              <a:solidFill>
                <a:srgbClr val="164A63"/>
              </a:solidFill>
            </a:ln>
          </p:spPr>
        </p:pic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C1CEDC4B-4125-50D8-CC24-8482A3E4097F}"/>
                </a:ext>
              </a:extLst>
            </p:cNvPr>
            <p:cNvCxnSpPr>
              <a:cxnSpLocks/>
            </p:cNvCxnSpPr>
            <p:nvPr/>
          </p:nvCxnSpPr>
          <p:spPr>
            <a:xfrm>
              <a:off x="2132465" y="2627909"/>
              <a:ext cx="0" cy="2191301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r Verbinder 58">
              <a:extLst>
                <a:ext uri="{FF2B5EF4-FFF2-40B4-BE49-F238E27FC236}">
                  <a16:creationId xmlns:a16="http://schemas.microsoft.com/office/drawing/2014/main" id="{FE537291-297C-CF74-B86B-243BF7D7E435}"/>
                </a:ext>
              </a:extLst>
            </p:cNvPr>
            <p:cNvCxnSpPr>
              <a:cxnSpLocks/>
            </p:cNvCxnSpPr>
            <p:nvPr/>
          </p:nvCxnSpPr>
          <p:spPr>
            <a:xfrm>
              <a:off x="3190042" y="2711528"/>
              <a:ext cx="0" cy="1457689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r Verbinder 59">
              <a:extLst>
                <a:ext uri="{FF2B5EF4-FFF2-40B4-BE49-F238E27FC236}">
                  <a16:creationId xmlns:a16="http://schemas.microsoft.com/office/drawing/2014/main" id="{4439DCE4-8CED-E119-107E-C60CCDEE947E}"/>
                </a:ext>
              </a:extLst>
            </p:cNvPr>
            <p:cNvCxnSpPr>
              <a:cxnSpLocks/>
            </p:cNvCxnSpPr>
            <p:nvPr/>
          </p:nvCxnSpPr>
          <p:spPr>
            <a:xfrm>
              <a:off x="3639771" y="2729701"/>
              <a:ext cx="0" cy="2756427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8" name="Picture 4">
              <a:extLst>
                <a:ext uri="{FF2B5EF4-FFF2-40B4-BE49-F238E27FC236}">
                  <a16:creationId xmlns:a16="http://schemas.microsoft.com/office/drawing/2014/main" id="{BFFCA6AA-AEC0-1FEC-AEF2-1D55B16199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814" r="16814"/>
            <a:stretch/>
          </p:blipFill>
          <p:spPr bwMode="auto">
            <a:xfrm>
              <a:off x="4838735" y="3848520"/>
              <a:ext cx="567397" cy="567397"/>
            </a:xfrm>
            <a:prstGeom prst="flowChartConnector">
              <a:avLst/>
            </a:prstGeom>
            <a:noFill/>
            <a:ln>
              <a:solidFill>
                <a:srgbClr val="164A63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C7B339E7-589E-2C1E-C858-FB3B6A7B34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814" r="16814"/>
            <a:stretch/>
          </p:blipFill>
          <p:spPr bwMode="auto">
            <a:xfrm>
              <a:off x="1380590" y="3852684"/>
              <a:ext cx="567397" cy="567397"/>
            </a:xfrm>
            <a:prstGeom prst="flowChartConnector">
              <a:avLst/>
            </a:prstGeom>
            <a:noFill/>
            <a:ln>
              <a:solidFill>
                <a:srgbClr val="164A63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7" name="Gerade Verbindung mit Pfeil 36">
              <a:extLst>
                <a:ext uri="{FF2B5EF4-FFF2-40B4-BE49-F238E27FC236}">
                  <a16:creationId xmlns:a16="http://schemas.microsoft.com/office/drawing/2014/main" id="{136DD016-AA0F-B940-7C6D-28B44DB73A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30803" y="1950987"/>
              <a:ext cx="0" cy="428625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mit Pfeil 37">
              <a:extLst>
                <a:ext uri="{FF2B5EF4-FFF2-40B4-BE49-F238E27FC236}">
                  <a16:creationId xmlns:a16="http://schemas.microsoft.com/office/drawing/2014/main" id="{8F7F80FA-A560-41EB-2C01-CAC55AFEC8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84539" y="1950987"/>
              <a:ext cx="0" cy="428625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mit Pfeil 38">
              <a:extLst>
                <a:ext uri="{FF2B5EF4-FFF2-40B4-BE49-F238E27FC236}">
                  <a16:creationId xmlns:a16="http://schemas.microsoft.com/office/drawing/2014/main" id="{06AC68BF-164F-B7A8-976B-4B24B2F4F0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07703" y="1950987"/>
              <a:ext cx="0" cy="428625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mit Pfeil 35">
              <a:extLst>
                <a:ext uri="{FF2B5EF4-FFF2-40B4-BE49-F238E27FC236}">
                  <a16:creationId xmlns:a16="http://schemas.microsoft.com/office/drawing/2014/main" id="{57433612-3B24-539F-AA89-15CFC86B80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7639" y="1950987"/>
              <a:ext cx="0" cy="428625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r Verbinder 29">
              <a:extLst>
                <a:ext uri="{FF2B5EF4-FFF2-40B4-BE49-F238E27FC236}">
                  <a16:creationId xmlns:a16="http://schemas.microsoft.com/office/drawing/2014/main" id="{295B1331-2CDA-B895-B0C0-C9A65A0F1FB8}"/>
                </a:ext>
              </a:extLst>
            </p:cNvPr>
            <p:cNvCxnSpPr>
              <a:cxnSpLocks/>
            </p:cNvCxnSpPr>
            <p:nvPr/>
          </p:nvCxnSpPr>
          <p:spPr>
            <a:xfrm>
              <a:off x="824365" y="2498570"/>
              <a:ext cx="0" cy="1890477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r Verbinder 31">
              <a:extLst>
                <a:ext uri="{FF2B5EF4-FFF2-40B4-BE49-F238E27FC236}">
                  <a16:creationId xmlns:a16="http://schemas.microsoft.com/office/drawing/2014/main" id="{3B7B110A-CD3E-3BA8-7E95-F4878C0D25E4}"/>
                </a:ext>
              </a:extLst>
            </p:cNvPr>
            <p:cNvCxnSpPr>
              <a:cxnSpLocks/>
            </p:cNvCxnSpPr>
            <p:nvPr/>
          </p:nvCxnSpPr>
          <p:spPr>
            <a:xfrm>
              <a:off x="1046615" y="4595748"/>
              <a:ext cx="0" cy="816605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0723DF2C-DD67-A98D-F8E1-456F94B644A2}"/>
                </a:ext>
              </a:extLst>
            </p:cNvPr>
            <p:cNvSpPr/>
            <p:nvPr/>
          </p:nvSpPr>
          <p:spPr>
            <a:xfrm>
              <a:off x="5122434" y="2329970"/>
              <a:ext cx="1046073" cy="20670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r>
                <a:rPr lang="de-DE" sz="1000"/>
                <a:t>Wärmenutzung</a:t>
              </a:r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226578FE-976F-ED6D-9FF3-E520B2A19B1C}"/>
                </a:ext>
              </a:extLst>
            </p:cNvPr>
            <p:cNvSpPr/>
            <p:nvPr/>
          </p:nvSpPr>
          <p:spPr>
            <a:xfrm>
              <a:off x="652046" y="2329969"/>
              <a:ext cx="1046073" cy="20670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r>
                <a:rPr lang="de-DE" sz="1000"/>
                <a:t>Wärmenutzung</a:t>
              </a:r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BEA80C48-0204-728F-4607-867AC7E6537B}"/>
                </a:ext>
              </a:extLst>
            </p:cNvPr>
            <p:cNvSpPr/>
            <p:nvPr/>
          </p:nvSpPr>
          <p:spPr>
            <a:xfrm>
              <a:off x="2881015" y="2577619"/>
              <a:ext cx="1046073" cy="20670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r>
                <a:rPr lang="de-DE" sz="1000"/>
                <a:t>Umgebung</a:t>
              </a:r>
            </a:p>
          </p:txBody>
        </p:sp>
        <p:grpSp>
          <p:nvGrpSpPr>
            <p:cNvPr id="82" name="Gruppieren 81">
              <a:extLst>
                <a:ext uri="{FF2B5EF4-FFF2-40B4-BE49-F238E27FC236}">
                  <a16:creationId xmlns:a16="http://schemas.microsoft.com/office/drawing/2014/main" id="{B26D754A-0003-784D-7006-8E7D8C9FA9D6}"/>
                </a:ext>
              </a:extLst>
            </p:cNvPr>
            <p:cNvGrpSpPr/>
            <p:nvPr/>
          </p:nvGrpSpPr>
          <p:grpSpPr>
            <a:xfrm>
              <a:off x="3217906" y="2145495"/>
              <a:ext cx="405536" cy="387795"/>
              <a:chOff x="2966847" y="1802105"/>
              <a:chExt cx="539769" cy="516155"/>
            </a:xfrm>
          </p:grpSpPr>
          <p:grpSp>
            <p:nvGrpSpPr>
              <p:cNvPr id="42" name="Gruppieren 41">
                <a:extLst>
                  <a:ext uri="{FF2B5EF4-FFF2-40B4-BE49-F238E27FC236}">
                    <a16:creationId xmlns:a16="http://schemas.microsoft.com/office/drawing/2014/main" id="{839D55E1-7C6A-1722-26DB-01CE728E30B5}"/>
                  </a:ext>
                </a:extLst>
              </p:cNvPr>
              <p:cNvGrpSpPr/>
              <p:nvPr/>
            </p:nvGrpSpPr>
            <p:grpSpPr>
              <a:xfrm>
                <a:off x="2966847" y="1802105"/>
                <a:ext cx="539769" cy="516155"/>
                <a:chOff x="3189780" y="4893705"/>
                <a:chExt cx="539769" cy="516155"/>
              </a:xfrm>
            </p:grpSpPr>
            <p:pic>
              <p:nvPicPr>
                <p:cNvPr id="43" name="Grafik 42" descr="Cloud">
                  <a:extLst>
                    <a:ext uri="{FF2B5EF4-FFF2-40B4-BE49-F238E27FC236}">
                      <a16:creationId xmlns:a16="http://schemas.microsoft.com/office/drawing/2014/main" id="{2FAF4C2F-D2B8-69BB-3E7A-C1B7E9B6A1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13394" y="4893705"/>
                  <a:ext cx="516155" cy="516155"/>
                </a:xfrm>
                <a:prstGeom prst="rect">
                  <a:avLst/>
                </a:prstGeom>
              </p:spPr>
            </p:pic>
            <p:sp>
              <p:nvSpPr>
                <p:cNvPr id="44" name="Textfeld 43">
                  <a:extLst>
                    <a:ext uri="{FF2B5EF4-FFF2-40B4-BE49-F238E27FC236}">
                      <a16:creationId xmlns:a16="http://schemas.microsoft.com/office/drawing/2014/main" id="{4BC24270-F8C4-8600-7CDD-2E42DB3ECFAE}"/>
                    </a:ext>
                  </a:extLst>
                </p:cNvPr>
                <p:cNvSpPr txBox="1"/>
                <p:nvPr/>
              </p:nvSpPr>
              <p:spPr>
                <a:xfrm>
                  <a:off x="3189780" y="5013498"/>
                  <a:ext cx="18473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de-DE" b="1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45" name="Freeform 246">
                <a:extLst>
                  <a:ext uri="{FF2B5EF4-FFF2-40B4-BE49-F238E27FC236}">
                    <a16:creationId xmlns:a16="http://schemas.microsoft.com/office/drawing/2014/main" id="{5EA49A91-3527-8908-8926-A5C4E6A1E6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5191" y="2203108"/>
                <a:ext cx="52773" cy="97852"/>
              </a:xfrm>
              <a:custGeom>
                <a:avLst/>
                <a:gdLst>
                  <a:gd name="T0" fmla="*/ 1 w 284"/>
                  <a:gd name="T1" fmla="*/ 270 h 524"/>
                  <a:gd name="T2" fmla="*/ 64 w 284"/>
                  <a:gd name="T3" fmla="*/ 10 h 524"/>
                  <a:gd name="T4" fmla="*/ 69 w 284"/>
                  <a:gd name="T5" fmla="*/ 3 h 524"/>
                  <a:gd name="T6" fmla="*/ 78 w 284"/>
                  <a:gd name="T7" fmla="*/ 0 h 524"/>
                  <a:gd name="T8" fmla="*/ 181 w 284"/>
                  <a:gd name="T9" fmla="*/ 0 h 524"/>
                  <a:gd name="T10" fmla="*/ 192 w 284"/>
                  <a:gd name="T11" fmla="*/ 4 h 524"/>
                  <a:gd name="T12" fmla="*/ 196 w 284"/>
                  <a:gd name="T13" fmla="*/ 13 h 524"/>
                  <a:gd name="T14" fmla="*/ 194 w 284"/>
                  <a:gd name="T15" fmla="*/ 19 h 524"/>
                  <a:gd name="T16" fmla="*/ 140 w 284"/>
                  <a:gd name="T17" fmla="*/ 165 h 524"/>
                  <a:gd name="T18" fmla="*/ 265 w 284"/>
                  <a:gd name="T19" fmla="*/ 134 h 524"/>
                  <a:gd name="T20" fmla="*/ 269 w 284"/>
                  <a:gd name="T21" fmla="*/ 133 h 524"/>
                  <a:gd name="T22" fmla="*/ 279 w 284"/>
                  <a:gd name="T23" fmla="*/ 138 h 524"/>
                  <a:gd name="T24" fmla="*/ 282 w 284"/>
                  <a:gd name="T25" fmla="*/ 152 h 524"/>
                  <a:gd name="T26" fmla="*/ 112 w 284"/>
                  <a:gd name="T27" fmla="*/ 516 h 524"/>
                  <a:gd name="T28" fmla="*/ 98 w 284"/>
                  <a:gd name="T29" fmla="*/ 524 h 524"/>
                  <a:gd name="T30" fmla="*/ 94 w 284"/>
                  <a:gd name="T31" fmla="*/ 524 h 524"/>
                  <a:gd name="T32" fmla="*/ 86 w 284"/>
                  <a:gd name="T33" fmla="*/ 518 h 524"/>
                  <a:gd name="T34" fmla="*/ 84 w 284"/>
                  <a:gd name="T35" fmla="*/ 508 h 524"/>
                  <a:gd name="T36" fmla="*/ 147 w 284"/>
                  <a:gd name="T37" fmla="*/ 254 h 524"/>
                  <a:gd name="T38" fmla="*/ 19 w 284"/>
                  <a:gd name="T39" fmla="*/ 286 h 524"/>
                  <a:gd name="T40" fmla="*/ 15 w 284"/>
                  <a:gd name="T41" fmla="*/ 286 h 524"/>
                  <a:gd name="T42" fmla="*/ 5 w 284"/>
                  <a:gd name="T43" fmla="*/ 282 h 524"/>
                  <a:gd name="T44" fmla="*/ 1 w 284"/>
                  <a:gd name="T45" fmla="*/ 270 h 5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524">
                    <a:moveTo>
                      <a:pt x="1" y="270"/>
                    </a:moveTo>
                    <a:lnTo>
                      <a:pt x="64" y="10"/>
                    </a:lnTo>
                    <a:cubicBezTo>
                      <a:pt x="65" y="7"/>
                      <a:pt x="67" y="5"/>
                      <a:pt x="69" y="3"/>
                    </a:cubicBezTo>
                    <a:cubicBezTo>
                      <a:pt x="72" y="1"/>
                      <a:pt x="75" y="0"/>
                      <a:pt x="78" y="0"/>
                    </a:cubicBezTo>
                    <a:lnTo>
                      <a:pt x="181" y="0"/>
                    </a:lnTo>
                    <a:cubicBezTo>
                      <a:pt x="185" y="0"/>
                      <a:pt x="189" y="2"/>
                      <a:pt x="192" y="4"/>
                    </a:cubicBezTo>
                    <a:cubicBezTo>
                      <a:pt x="194" y="7"/>
                      <a:pt x="196" y="10"/>
                      <a:pt x="196" y="13"/>
                    </a:cubicBezTo>
                    <a:cubicBezTo>
                      <a:pt x="196" y="15"/>
                      <a:pt x="195" y="17"/>
                      <a:pt x="194" y="19"/>
                    </a:cubicBezTo>
                    <a:lnTo>
                      <a:pt x="140" y="165"/>
                    </a:lnTo>
                    <a:lnTo>
                      <a:pt x="265" y="134"/>
                    </a:lnTo>
                    <a:cubicBezTo>
                      <a:pt x="267" y="134"/>
                      <a:pt x="268" y="133"/>
                      <a:pt x="269" y="133"/>
                    </a:cubicBezTo>
                    <a:cubicBezTo>
                      <a:pt x="273" y="133"/>
                      <a:pt x="276" y="135"/>
                      <a:pt x="279" y="138"/>
                    </a:cubicBezTo>
                    <a:cubicBezTo>
                      <a:pt x="283" y="142"/>
                      <a:pt x="284" y="147"/>
                      <a:pt x="282" y="152"/>
                    </a:cubicBezTo>
                    <a:lnTo>
                      <a:pt x="112" y="516"/>
                    </a:lnTo>
                    <a:cubicBezTo>
                      <a:pt x="109" y="522"/>
                      <a:pt x="104" y="524"/>
                      <a:pt x="98" y="524"/>
                    </a:cubicBezTo>
                    <a:cubicBezTo>
                      <a:pt x="97" y="524"/>
                      <a:pt x="96" y="524"/>
                      <a:pt x="94" y="524"/>
                    </a:cubicBezTo>
                    <a:cubicBezTo>
                      <a:pt x="90" y="523"/>
                      <a:pt x="88" y="521"/>
                      <a:pt x="86" y="518"/>
                    </a:cubicBezTo>
                    <a:cubicBezTo>
                      <a:pt x="84" y="515"/>
                      <a:pt x="84" y="512"/>
                      <a:pt x="84" y="508"/>
                    </a:cubicBezTo>
                    <a:lnTo>
                      <a:pt x="147" y="254"/>
                    </a:lnTo>
                    <a:lnTo>
                      <a:pt x="19" y="286"/>
                    </a:lnTo>
                    <a:cubicBezTo>
                      <a:pt x="18" y="286"/>
                      <a:pt x="17" y="286"/>
                      <a:pt x="15" y="286"/>
                    </a:cubicBezTo>
                    <a:cubicBezTo>
                      <a:pt x="11" y="286"/>
                      <a:pt x="8" y="285"/>
                      <a:pt x="5" y="282"/>
                    </a:cubicBezTo>
                    <a:cubicBezTo>
                      <a:pt x="1" y="279"/>
                      <a:pt x="0" y="275"/>
                      <a:pt x="1" y="270"/>
                    </a:cubicBezTo>
                    <a:close/>
                  </a:path>
                </a:pathLst>
              </a:custGeom>
              <a:solidFill>
                <a:srgbClr val="164A6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pic>
            <p:nvPicPr>
              <p:cNvPr id="46" name="Grafik 45" descr="Schneeflocke mit einfarbiger Füllung">
                <a:extLst>
                  <a:ext uri="{FF2B5EF4-FFF2-40B4-BE49-F238E27FC236}">
                    <a16:creationId xmlns:a16="http://schemas.microsoft.com/office/drawing/2014/main" id="{520BD28A-E359-5585-2653-CC23CCC27B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hq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3290719" y="2186220"/>
                <a:ext cx="128957" cy="128957"/>
              </a:xfrm>
              <a:prstGeom prst="rect">
                <a:avLst/>
              </a:prstGeom>
            </p:spPr>
          </p:pic>
          <p:grpSp>
            <p:nvGrpSpPr>
              <p:cNvPr id="54" name="Gruppieren 53">
                <a:extLst>
                  <a:ext uri="{FF2B5EF4-FFF2-40B4-BE49-F238E27FC236}">
                    <a16:creationId xmlns:a16="http://schemas.microsoft.com/office/drawing/2014/main" id="{F87F1481-2FDE-57EF-1F14-748705D02931}"/>
                  </a:ext>
                </a:extLst>
              </p:cNvPr>
              <p:cNvGrpSpPr/>
              <p:nvPr/>
            </p:nvGrpSpPr>
            <p:grpSpPr>
              <a:xfrm>
                <a:off x="3214083" y="2222136"/>
                <a:ext cx="60129" cy="65195"/>
                <a:chOff x="3055434" y="1538288"/>
                <a:chExt cx="96842" cy="104998"/>
              </a:xfrm>
              <a:solidFill>
                <a:srgbClr val="164A63"/>
              </a:solidFill>
            </p:grpSpPr>
            <p:sp>
              <p:nvSpPr>
                <p:cNvPr id="47" name="Ellipse 46">
                  <a:extLst>
                    <a:ext uri="{FF2B5EF4-FFF2-40B4-BE49-F238E27FC236}">
                      <a16:creationId xmlns:a16="http://schemas.microsoft.com/office/drawing/2014/main" id="{3F1CCE86-D8E4-D0F6-5ABB-50319FB93A7E}"/>
                    </a:ext>
                  </a:extLst>
                </p:cNvPr>
                <p:cNvSpPr/>
                <p:nvPr/>
              </p:nvSpPr>
              <p:spPr>
                <a:xfrm>
                  <a:off x="3055434" y="1538288"/>
                  <a:ext cx="21327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tIns="72000" rIns="72000" bIns="72000" rtlCol="0" anchor="ctr"/>
                <a:lstStyle/>
                <a:p>
                  <a:pPr algn="ctr"/>
                  <a:endParaRPr lang="de-DE" err="1"/>
                </a:p>
              </p:txBody>
            </p:sp>
            <p:sp>
              <p:nvSpPr>
                <p:cNvPr id="48" name="Ellipse 47">
                  <a:extLst>
                    <a:ext uri="{FF2B5EF4-FFF2-40B4-BE49-F238E27FC236}">
                      <a16:creationId xmlns:a16="http://schemas.microsoft.com/office/drawing/2014/main" id="{4CEDEDE3-0267-1DE6-2F60-C88C0DB66943}"/>
                    </a:ext>
                  </a:extLst>
                </p:cNvPr>
                <p:cNvSpPr/>
                <p:nvPr/>
              </p:nvSpPr>
              <p:spPr>
                <a:xfrm>
                  <a:off x="3093191" y="1539121"/>
                  <a:ext cx="21327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tIns="72000" rIns="72000" bIns="72000" rtlCol="0" anchor="ctr"/>
                <a:lstStyle/>
                <a:p>
                  <a:pPr algn="ctr"/>
                  <a:endParaRPr lang="de-DE" err="1"/>
                </a:p>
              </p:txBody>
            </p:sp>
            <p:sp>
              <p:nvSpPr>
                <p:cNvPr id="49" name="Ellipse 48">
                  <a:extLst>
                    <a:ext uri="{FF2B5EF4-FFF2-40B4-BE49-F238E27FC236}">
                      <a16:creationId xmlns:a16="http://schemas.microsoft.com/office/drawing/2014/main" id="{C1B97C55-06CC-8A3A-630E-952A94965B49}"/>
                    </a:ext>
                  </a:extLst>
                </p:cNvPr>
                <p:cNvSpPr/>
                <p:nvPr/>
              </p:nvSpPr>
              <p:spPr>
                <a:xfrm>
                  <a:off x="3130948" y="1539954"/>
                  <a:ext cx="21328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tIns="72000" rIns="72000" bIns="72000" rtlCol="0" anchor="ctr"/>
                <a:lstStyle/>
                <a:p>
                  <a:pPr algn="ctr"/>
                  <a:endParaRPr lang="de-DE" err="1"/>
                </a:p>
              </p:txBody>
            </p:sp>
            <p:grpSp>
              <p:nvGrpSpPr>
                <p:cNvPr id="53" name="Gruppieren 52">
                  <a:extLst>
                    <a:ext uri="{FF2B5EF4-FFF2-40B4-BE49-F238E27FC236}">
                      <a16:creationId xmlns:a16="http://schemas.microsoft.com/office/drawing/2014/main" id="{8B92E576-0E61-5102-449E-C3AFEB45D347}"/>
                    </a:ext>
                  </a:extLst>
                </p:cNvPr>
                <p:cNvGrpSpPr/>
                <p:nvPr/>
              </p:nvGrpSpPr>
              <p:grpSpPr>
                <a:xfrm>
                  <a:off x="3055434" y="1595901"/>
                  <a:ext cx="96842" cy="47385"/>
                  <a:chOff x="3055434" y="1595901"/>
                  <a:chExt cx="96842" cy="47385"/>
                </a:xfrm>
                <a:grpFill/>
              </p:grpSpPr>
              <p:sp>
                <p:nvSpPr>
                  <p:cNvPr id="50" name="Ellipse 49">
                    <a:extLst>
                      <a:ext uri="{FF2B5EF4-FFF2-40B4-BE49-F238E27FC236}">
                        <a16:creationId xmlns:a16="http://schemas.microsoft.com/office/drawing/2014/main" id="{CC5686C8-A36C-B4D0-6A78-D344741FC822}"/>
                      </a:ext>
                    </a:extLst>
                  </p:cNvPr>
                  <p:cNvSpPr/>
                  <p:nvPr/>
                </p:nvSpPr>
                <p:spPr>
                  <a:xfrm>
                    <a:off x="3055434" y="1595901"/>
                    <a:ext cx="21327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72000" tIns="72000" rIns="72000" bIns="72000" rtlCol="0" anchor="ctr"/>
                  <a:lstStyle/>
                  <a:p>
                    <a:pPr algn="ctr"/>
                    <a:endParaRPr lang="de-DE" err="1"/>
                  </a:p>
                </p:txBody>
              </p:sp>
              <p:sp>
                <p:nvSpPr>
                  <p:cNvPr id="51" name="Ellipse 50">
                    <a:extLst>
                      <a:ext uri="{FF2B5EF4-FFF2-40B4-BE49-F238E27FC236}">
                        <a16:creationId xmlns:a16="http://schemas.microsoft.com/office/drawing/2014/main" id="{CC9A4092-EA4E-0A39-3757-528E675FE929}"/>
                      </a:ext>
                    </a:extLst>
                  </p:cNvPr>
                  <p:cNvSpPr/>
                  <p:nvPr/>
                </p:nvSpPr>
                <p:spPr>
                  <a:xfrm>
                    <a:off x="3093191" y="1596734"/>
                    <a:ext cx="21327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72000" tIns="72000" rIns="72000" bIns="72000" rtlCol="0" anchor="ctr"/>
                  <a:lstStyle/>
                  <a:p>
                    <a:pPr algn="ctr"/>
                    <a:endParaRPr lang="de-DE" err="1"/>
                  </a:p>
                </p:txBody>
              </p:sp>
              <p:sp>
                <p:nvSpPr>
                  <p:cNvPr id="52" name="Ellipse 51">
                    <a:extLst>
                      <a:ext uri="{FF2B5EF4-FFF2-40B4-BE49-F238E27FC236}">
                        <a16:creationId xmlns:a16="http://schemas.microsoft.com/office/drawing/2014/main" id="{DFDC6272-37A9-5C4B-3AD9-910327112410}"/>
                      </a:ext>
                    </a:extLst>
                  </p:cNvPr>
                  <p:cNvSpPr/>
                  <p:nvPr/>
                </p:nvSpPr>
                <p:spPr>
                  <a:xfrm>
                    <a:off x="3130948" y="1597567"/>
                    <a:ext cx="21328" cy="45719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72000" tIns="72000" rIns="72000" bIns="72000" rtlCol="0" anchor="ctr"/>
                  <a:lstStyle/>
                  <a:p>
                    <a:pPr algn="ctr"/>
                    <a:endParaRPr lang="de-DE" err="1"/>
                  </a:p>
                </p:txBody>
              </p:sp>
            </p:grpSp>
          </p:grpSp>
        </p:grpSp>
        <p:pic>
          <p:nvPicPr>
            <p:cNvPr id="56" name="Grafik 55" descr="Windig mit einfarbiger Füllung">
              <a:extLst>
                <a:ext uri="{FF2B5EF4-FFF2-40B4-BE49-F238E27FC236}">
                  <a16:creationId xmlns:a16="http://schemas.microsoft.com/office/drawing/2014/main" id="{BD282905-22E6-7FB2-701A-760D3DFF1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698553" y="2213544"/>
              <a:ext cx="352541" cy="352541"/>
            </a:xfrm>
            <a:prstGeom prst="rect">
              <a:avLst/>
            </a:prstGeom>
          </p:spPr>
        </p:pic>
        <p:pic>
          <p:nvPicPr>
            <p:cNvPr id="58" name="Grafik 57" descr="Teils sonnig mit einfarbiger Füllung">
              <a:extLst>
                <a:ext uri="{FF2B5EF4-FFF2-40B4-BE49-F238E27FC236}">
                  <a16:creationId xmlns:a16="http://schemas.microsoft.com/office/drawing/2014/main" id="{CB25FA1C-53CE-A6E8-2DB7-9A0AD8A6D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828860" y="2179146"/>
              <a:ext cx="320492" cy="320492"/>
            </a:xfrm>
            <a:prstGeom prst="rect">
              <a:avLst/>
            </a:prstGeom>
          </p:spPr>
        </p:pic>
        <p:pic>
          <p:nvPicPr>
            <p:cNvPr id="1026" name="Picture 2" descr="KÄLTE KLIMA LANGER | Gewerbe- &amp; Industrielüftung">
              <a:extLst>
                <a:ext uri="{FF2B5EF4-FFF2-40B4-BE49-F238E27FC236}">
                  <a16:creationId xmlns:a16="http://schemas.microsoft.com/office/drawing/2014/main" id="{46882779-D5EF-1E9B-5611-1EB6894035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667" r="16667"/>
            <a:stretch/>
          </p:blipFill>
          <p:spPr bwMode="auto">
            <a:xfrm>
              <a:off x="1110874" y="4881693"/>
              <a:ext cx="566333" cy="566333"/>
            </a:xfrm>
            <a:prstGeom prst="flowChartConnector">
              <a:avLst/>
            </a:prstGeom>
            <a:noFill/>
            <a:ln>
              <a:solidFill>
                <a:srgbClr val="164A63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4ABE0A74-84B5-8C1A-E6E6-7B33E90589FE}"/>
                </a:ext>
              </a:extLst>
            </p:cNvPr>
            <p:cNvSpPr/>
            <p:nvPr/>
          </p:nvSpPr>
          <p:spPr>
            <a:xfrm>
              <a:off x="890292" y="5410883"/>
              <a:ext cx="1046073" cy="20670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r>
                <a:rPr lang="de-DE" sz="1000"/>
                <a:t>RLT-Anlagen</a:t>
              </a:r>
            </a:p>
          </p:txBody>
        </p:sp>
        <p:cxnSp>
          <p:nvCxnSpPr>
            <p:cNvPr id="77" name="Gerader Verbinder 76">
              <a:extLst>
                <a:ext uri="{FF2B5EF4-FFF2-40B4-BE49-F238E27FC236}">
                  <a16:creationId xmlns:a16="http://schemas.microsoft.com/office/drawing/2014/main" id="{5F909747-70AE-41A2-4184-198B05B4602A}"/>
                </a:ext>
              </a:extLst>
            </p:cNvPr>
            <p:cNvCxnSpPr>
              <a:cxnSpLocks/>
            </p:cNvCxnSpPr>
            <p:nvPr/>
          </p:nvCxnSpPr>
          <p:spPr>
            <a:xfrm>
              <a:off x="2336001" y="3546908"/>
              <a:ext cx="0" cy="916914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Gerader Verbinder 79">
              <a:extLst>
                <a:ext uri="{FF2B5EF4-FFF2-40B4-BE49-F238E27FC236}">
                  <a16:creationId xmlns:a16="http://schemas.microsoft.com/office/drawing/2014/main" id="{05DC13B6-E416-DC14-D505-189DE14FB87A}"/>
                </a:ext>
              </a:extLst>
            </p:cNvPr>
            <p:cNvCxnSpPr>
              <a:cxnSpLocks/>
            </p:cNvCxnSpPr>
            <p:nvPr/>
          </p:nvCxnSpPr>
          <p:spPr>
            <a:xfrm>
              <a:off x="4370868" y="3546908"/>
              <a:ext cx="0" cy="916914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0FF2AE9C-2514-5AC7-AC51-846336AA6FDA}"/>
                </a:ext>
              </a:extLst>
            </p:cNvPr>
            <p:cNvSpPr/>
            <p:nvPr/>
          </p:nvSpPr>
          <p:spPr>
            <a:xfrm>
              <a:off x="761047" y="4389047"/>
              <a:ext cx="1620760" cy="20670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r>
                <a:rPr lang="de-DE" sz="1000"/>
                <a:t>Effizienter Kaltwassersatz</a:t>
              </a:r>
            </a:p>
          </p:txBody>
        </p:sp>
        <p:cxnSp>
          <p:nvCxnSpPr>
            <p:cNvPr id="86" name="Gerader Verbinder 85">
              <a:extLst>
                <a:ext uri="{FF2B5EF4-FFF2-40B4-BE49-F238E27FC236}">
                  <a16:creationId xmlns:a16="http://schemas.microsoft.com/office/drawing/2014/main" id="{01A97D1C-93B7-BC42-9B28-1BA2D0525C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6615" y="4819210"/>
              <a:ext cx="1972045" cy="0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Gerader Verbinder 89">
              <a:extLst>
                <a:ext uri="{FF2B5EF4-FFF2-40B4-BE49-F238E27FC236}">
                  <a16:creationId xmlns:a16="http://schemas.microsoft.com/office/drawing/2014/main" id="{0A9F98E5-FBD5-1EE2-4875-891C63AE7663}"/>
                </a:ext>
              </a:extLst>
            </p:cNvPr>
            <p:cNvCxnSpPr>
              <a:cxnSpLocks/>
            </p:cNvCxnSpPr>
            <p:nvPr/>
          </p:nvCxnSpPr>
          <p:spPr>
            <a:xfrm>
              <a:off x="3018660" y="4153609"/>
              <a:ext cx="0" cy="1360625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Gerader Verbinder 90">
              <a:extLst>
                <a:ext uri="{FF2B5EF4-FFF2-40B4-BE49-F238E27FC236}">
                  <a16:creationId xmlns:a16="http://schemas.microsoft.com/office/drawing/2014/main" id="{062323FA-15C7-23B1-53B1-C5619B7FDE5E}"/>
                </a:ext>
              </a:extLst>
            </p:cNvPr>
            <p:cNvCxnSpPr/>
            <p:nvPr/>
          </p:nvCxnSpPr>
          <p:spPr>
            <a:xfrm>
              <a:off x="3227509" y="4163854"/>
              <a:ext cx="330292" cy="0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B6856975-8BAD-F1BF-F038-63AE9B227DEF}"/>
                </a:ext>
              </a:extLst>
            </p:cNvPr>
            <p:cNvSpPr/>
            <p:nvPr/>
          </p:nvSpPr>
          <p:spPr>
            <a:xfrm>
              <a:off x="2290467" y="4065867"/>
              <a:ext cx="1046073" cy="20670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r>
                <a:rPr lang="de-DE" sz="1000"/>
                <a:t>Freikühlung</a:t>
              </a:r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2AD61DE6-A597-7A37-E372-791CF3AC1B58}"/>
                </a:ext>
              </a:extLst>
            </p:cNvPr>
            <p:cNvSpPr/>
            <p:nvPr/>
          </p:nvSpPr>
          <p:spPr>
            <a:xfrm>
              <a:off x="3470002" y="4065867"/>
              <a:ext cx="1046073" cy="20670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r>
                <a:rPr lang="de-DE" sz="1000"/>
                <a:t>Freikühlung</a:t>
              </a:r>
            </a:p>
          </p:txBody>
        </p:sp>
        <p:cxnSp>
          <p:nvCxnSpPr>
            <p:cNvPr id="92" name="Gerader Verbinder 91">
              <a:extLst>
                <a:ext uri="{FF2B5EF4-FFF2-40B4-BE49-F238E27FC236}">
                  <a16:creationId xmlns:a16="http://schemas.microsoft.com/office/drawing/2014/main" id="{91B23283-B41F-4180-1763-A7542C71DEAF}"/>
                </a:ext>
              </a:extLst>
            </p:cNvPr>
            <p:cNvCxnSpPr>
              <a:cxnSpLocks/>
              <a:endCxn id="27" idx="1"/>
            </p:cNvCxnSpPr>
            <p:nvPr/>
          </p:nvCxnSpPr>
          <p:spPr>
            <a:xfrm flipV="1">
              <a:off x="3095940" y="5507279"/>
              <a:ext cx="390745" cy="1089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313466BF-D922-CF2C-E5B2-42732331A606}"/>
                </a:ext>
              </a:extLst>
            </p:cNvPr>
            <p:cNvSpPr/>
            <p:nvPr/>
          </p:nvSpPr>
          <p:spPr>
            <a:xfrm>
              <a:off x="2070635" y="5403928"/>
              <a:ext cx="1046073" cy="20670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r>
                <a:rPr lang="de-DE" sz="1000"/>
                <a:t>Klimakälte</a:t>
              </a:r>
            </a:p>
          </p:txBody>
        </p:sp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2687798F-0299-FFBA-B5C0-E3DDA5C2168B}"/>
                </a:ext>
              </a:extLst>
            </p:cNvPr>
            <p:cNvSpPr/>
            <p:nvPr/>
          </p:nvSpPr>
          <p:spPr>
            <a:xfrm>
              <a:off x="3486685" y="5403928"/>
              <a:ext cx="1308655" cy="20670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r>
                <a:rPr lang="de-DE" sz="1000"/>
                <a:t>Prozesskaltwaser</a:t>
              </a:r>
            </a:p>
          </p:txBody>
        </p:sp>
        <p:cxnSp>
          <p:nvCxnSpPr>
            <p:cNvPr id="94" name="Gerader Verbinder 93">
              <a:extLst>
                <a:ext uri="{FF2B5EF4-FFF2-40B4-BE49-F238E27FC236}">
                  <a16:creationId xmlns:a16="http://schemas.microsoft.com/office/drawing/2014/main" id="{26FFCB95-3822-73CF-4CA7-B651FEA35BDC}"/>
                </a:ext>
              </a:extLst>
            </p:cNvPr>
            <p:cNvCxnSpPr>
              <a:cxnSpLocks/>
            </p:cNvCxnSpPr>
            <p:nvPr/>
          </p:nvCxnSpPr>
          <p:spPr>
            <a:xfrm>
              <a:off x="6000218" y="2538085"/>
              <a:ext cx="0" cy="1890477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B4B9D6EB-4809-5F5B-32F4-DA85203971BF}"/>
                </a:ext>
              </a:extLst>
            </p:cNvPr>
            <p:cNvSpPr/>
            <p:nvPr/>
          </p:nvSpPr>
          <p:spPr>
            <a:xfrm>
              <a:off x="1571329" y="3384863"/>
              <a:ext cx="1046073" cy="20670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r>
                <a:rPr lang="de-DE" sz="1000"/>
                <a:t>Rückkühlung</a:t>
              </a:r>
            </a:p>
          </p:txBody>
        </p:sp>
        <p:cxnSp>
          <p:nvCxnSpPr>
            <p:cNvPr id="96" name="Gerader Verbinder 95">
              <a:extLst>
                <a:ext uri="{FF2B5EF4-FFF2-40B4-BE49-F238E27FC236}">
                  <a16:creationId xmlns:a16="http://schemas.microsoft.com/office/drawing/2014/main" id="{5194DE55-4845-9123-FF85-11F14B533B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39771" y="4819210"/>
              <a:ext cx="885379" cy="0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Gerader Verbinder 97">
              <a:extLst>
                <a:ext uri="{FF2B5EF4-FFF2-40B4-BE49-F238E27FC236}">
                  <a16:creationId xmlns:a16="http://schemas.microsoft.com/office/drawing/2014/main" id="{2D42FB80-990A-53A7-BB8D-0E63D8748C73}"/>
                </a:ext>
              </a:extLst>
            </p:cNvPr>
            <p:cNvCxnSpPr>
              <a:cxnSpLocks/>
            </p:cNvCxnSpPr>
            <p:nvPr/>
          </p:nvCxnSpPr>
          <p:spPr>
            <a:xfrm>
              <a:off x="4525150" y="2636270"/>
              <a:ext cx="0" cy="2191301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719C7060-AF81-363C-4C98-4CA8A84238C9}"/>
                </a:ext>
              </a:extLst>
            </p:cNvPr>
            <p:cNvSpPr/>
            <p:nvPr/>
          </p:nvSpPr>
          <p:spPr>
            <a:xfrm>
              <a:off x="4200228" y="3384863"/>
              <a:ext cx="1046073" cy="20670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r>
                <a:rPr lang="de-DE" sz="1000"/>
                <a:t>Rückkühlung</a:t>
              </a:r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A969C0A9-084E-8752-58B9-7947B9F04600}"/>
                </a:ext>
              </a:extLst>
            </p:cNvPr>
            <p:cNvSpPr/>
            <p:nvPr/>
          </p:nvSpPr>
          <p:spPr>
            <a:xfrm>
              <a:off x="4289589" y="4389047"/>
              <a:ext cx="1769856" cy="20670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r>
                <a:rPr lang="de-DE" sz="1000"/>
                <a:t>Effizienter Kaltwassersatz</a:t>
              </a:r>
            </a:p>
          </p:txBody>
        </p:sp>
        <p:pic>
          <p:nvPicPr>
            <p:cNvPr id="99" name="Grafik 98">
              <a:extLst>
                <a:ext uri="{FF2B5EF4-FFF2-40B4-BE49-F238E27FC236}">
                  <a16:creationId xmlns:a16="http://schemas.microsoft.com/office/drawing/2014/main" id="{7D5D14F0-60DE-A3F9-D71D-8CCFB62E8F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1951" y="3032502"/>
              <a:ext cx="586377" cy="586377"/>
            </a:xfrm>
            <a:prstGeom prst="flowChartConnector">
              <a:avLst/>
            </a:prstGeom>
            <a:noFill/>
            <a:ln>
              <a:solidFill>
                <a:srgbClr val="164A63"/>
              </a:solidFill>
            </a:ln>
          </p:spPr>
        </p:pic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B4669B5A-4E89-2651-BD2E-5AC4CE40C596}"/>
                </a:ext>
              </a:extLst>
            </p:cNvPr>
            <p:cNvSpPr/>
            <p:nvPr/>
          </p:nvSpPr>
          <p:spPr>
            <a:xfrm>
              <a:off x="5780390" y="3585008"/>
              <a:ext cx="1214395" cy="20670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r>
                <a:rPr lang="de-DE" sz="1000"/>
                <a:t>Druckluft-Anlagen</a:t>
              </a:r>
            </a:p>
          </p:txBody>
        </p:sp>
        <p:cxnSp>
          <p:nvCxnSpPr>
            <p:cNvPr id="13" name="Verbinder: gewinkelt 12">
              <a:extLst>
                <a:ext uri="{FF2B5EF4-FFF2-40B4-BE49-F238E27FC236}">
                  <a16:creationId xmlns:a16="http://schemas.microsoft.com/office/drawing/2014/main" id="{2732FF79-55AB-A4AC-EE48-AD8919985F5F}"/>
                </a:ext>
              </a:extLst>
            </p:cNvPr>
            <p:cNvCxnSpPr>
              <a:stCxn id="15" idx="1"/>
              <a:endCxn id="18" idx="1"/>
            </p:cNvCxnSpPr>
            <p:nvPr/>
          </p:nvCxnSpPr>
          <p:spPr>
            <a:xfrm rot="10800000" flipH="1" flipV="1">
              <a:off x="652046" y="2433320"/>
              <a:ext cx="238246" cy="3080914"/>
            </a:xfrm>
            <a:prstGeom prst="bentConnector3">
              <a:avLst>
                <a:gd name="adj1" fmla="val -95951"/>
              </a:avLst>
            </a:prstGeom>
            <a:ln w="19050">
              <a:solidFill>
                <a:srgbClr val="C0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301406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F0E61-5CAB-06FC-ED08-1EE8AE95B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Hat es sich gelohnt?   </a:t>
            </a:r>
            <a:r>
              <a:rPr lang="en-US" sz="2400" dirty="0"/>
              <a:t>…Wirtschaftlichkeit?   </a:t>
            </a:r>
            <a:r>
              <a:rPr lang="en-US" sz="2000" dirty="0"/>
              <a:t>…Fördermittel?</a:t>
            </a:r>
            <a:endParaRPr lang="de-D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D001F-4B71-8322-F091-D1E19B17A8D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832EAA3E-EAE2-7A25-4D27-758F7C595FFD}"/>
              </a:ext>
            </a:extLst>
          </p:cNvPr>
          <p:cNvSpPr/>
          <p:nvPr/>
        </p:nvSpPr>
        <p:spPr>
          <a:xfrm>
            <a:off x="515813" y="4543217"/>
            <a:ext cx="11160125" cy="1444198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" b="0" i="0" u="none" strike="noStrike" kern="1200" cap="none" spc="0" normalizeH="0" baseline="0" noProof="0">
              <a:ln>
                <a:noFill/>
              </a:ln>
              <a:solidFill>
                <a:srgbClr val="2D2D2D"/>
              </a:solidFill>
              <a:effectLst/>
              <a:uLnTx/>
              <a:uFillTx/>
              <a:latin typeface="Tahoma"/>
              <a:ea typeface="+mn-ea"/>
              <a:cs typeface="+mn-cs"/>
              <a:sym typeface="Wingdings" panose="05000000000000000000" pitchFamily="2" charset="2"/>
            </a:endParaRPr>
          </a:p>
          <a:p>
            <a:pPr marL="2571636" lvl="5" indent="-285750" defTabSz="914400">
              <a:buFont typeface="Arial" panose="020B0604020202020204" pitchFamily="34" charset="0"/>
              <a:buChar char="•"/>
              <a:defRPr/>
            </a:pP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775 t CO2 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pro Jahr (~ 4.500.000 </a:t>
            </a:r>
            <a:r>
              <a:rPr lang="de-DE" sz="1600">
                <a:solidFill>
                  <a:srgbClr val="2D2D2D"/>
                </a:solidFill>
                <a:latin typeface="Tahoma"/>
                <a:sym typeface="Wingdings" panose="05000000000000000000" pitchFamily="2" charset="2"/>
              </a:rPr>
              <a:t>km Fahrstrecke mit 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dem PKW)</a:t>
            </a:r>
          </a:p>
          <a:p>
            <a:pPr marL="2114459" lvl="4" indent="-285750" defTabSz="914400">
              <a:buFont typeface="Arial" panose="020B0604020202020204" pitchFamily="34" charset="0"/>
              <a:buChar char="•"/>
              <a:defRPr/>
            </a:pPr>
            <a:endParaRPr lang="de-DE" sz="1600" b="1">
              <a:solidFill>
                <a:srgbClr val="2D2D2D"/>
              </a:solidFill>
              <a:latin typeface="Tahoma"/>
              <a:sym typeface="Wingdings" panose="05000000000000000000" pitchFamily="2" charset="2"/>
            </a:endParaRPr>
          </a:p>
          <a:p>
            <a:pPr marL="2571636" lvl="5" indent="-285750" defTabSz="914400">
              <a:buFont typeface="Arial" panose="020B0604020202020204" pitchFamily="34" charset="0"/>
              <a:buChar char="•"/>
              <a:defRPr/>
            </a:pPr>
            <a:r>
              <a:rPr lang="de-DE" sz="1600" b="1">
                <a:solidFill>
                  <a:srgbClr val="2D2D2D"/>
                </a:solidFill>
                <a:latin typeface="Tahoma"/>
                <a:sym typeface="Wingdings" panose="05000000000000000000" pitchFamily="2" charset="2"/>
              </a:rPr>
              <a:t>1.700.000 kWh </a:t>
            </a:r>
            <a:r>
              <a:rPr lang="de-DE" sz="1600">
                <a:solidFill>
                  <a:srgbClr val="2D2D2D"/>
                </a:solidFill>
                <a:latin typeface="Tahoma"/>
                <a:sym typeface="Wingdings" panose="05000000000000000000" pitchFamily="2" charset="2"/>
              </a:rPr>
              <a:t>(Strom und Gas) pro Jahr</a:t>
            </a:r>
          </a:p>
          <a:p>
            <a:pPr marL="2114459" lvl="4" indent="-285750" defTabSz="914400">
              <a:buFont typeface="Arial" panose="020B0604020202020204" pitchFamily="34" charset="0"/>
              <a:buChar char="•"/>
              <a:defRPr/>
            </a:pPr>
            <a:endParaRPr lang="de-DE" sz="1600" b="1">
              <a:solidFill>
                <a:srgbClr val="2D2D2D"/>
              </a:solidFill>
              <a:latin typeface="Tahoma"/>
              <a:sym typeface="Wingdings" panose="05000000000000000000" pitchFamily="2" charset="2"/>
            </a:endParaRPr>
          </a:p>
          <a:p>
            <a:pPr marL="2571636" lvl="5" indent="-285750" defTabSz="914400">
              <a:buFont typeface="Arial" panose="020B0604020202020204" pitchFamily="34" charset="0"/>
              <a:buChar char="•"/>
              <a:defRPr/>
            </a:pPr>
            <a:r>
              <a:rPr lang="de-DE" sz="1600" b="1">
                <a:solidFill>
                  <a:srgbClr val="2D2D2D"/>
                </a:solidFill>
                <a:latin typeface="Tahoma"/>
                <a:sym typeface="Wingdings" panose="05000000000000000000" pitchFamily="2" charset="2"/>
              </a:rPr>
              <a:t>440.000 € </a:t>
            </a:r>
            <a:r>
              <a:rPr lang="de-DE" sz="1600">
                <a:solidFill>
                  <a:srgbClr val="2D2D2D"/>
                </a:solidFill>
                <a:latin typeface="Tahoma"/>
                <a:sym typeface="Wingdings" panose="05000000000000000000" pitchFamily="2" charset="2"/>
              </a:rPr>
              <a:t>Energiekosten pro Jahr**</a:t>
            </a: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2D2D2D"/>
              </a:solidFill>
              <a:effectLst/>
              <a:uLnTx/>
              <a:uFillTx/>
              <a:latin typeface="Tahoma"/>
              <a:ea typeface="+mn-ea"/>
              <a:cs typeface="+mn-cs"/>
              <a:sym typeface="Wingdings" panose="05000000000000000000" pitchFamily="2" charset="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2D2D2D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AEA447A-85D7-A28C-E2E9-5D10848904F3}"/>
              </a:ext>
            </a:extLst>
          </p:cNvPr>
          <p:cNvSpPr txBox="1"/>
          <p:nvPr/>
        </p:nvSpPr>
        <p:spPr>
          <a:xfrm>
            <a:off x="626428" y="4358700"/>
            <a:ext cx="2013940" cy="338554"/>
          </a:xfrm>
          <a:prstGeom prst="rect">
            <a:avLst/>
          </a:prstGeom>
          <a:solidFill>
            <a:schemeClr val="bg1"/>
          </a:solidFill>
        </p:spPr>
        <p:txBody>
          <a:bodyPr vert="horz" wrap="none" lIns="36000" rIns="36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Gesamteinsparung</a:t>
            </a:r>
          </a:p>
        </p:txBody>
      </p:sp>
      <p:sp>
        <p:nvSpPr>
          <p:cNvPr id="134" name="Inhaltsplatzhalter 84">
            <a:extLst>
              <a:ext uri="{FF2B5EF4-FFF2-40B4-BE49-F238E27FC236}">
                <a16:creationId xmlns:a16="http://schemas.microsoft.com/office/drawing/2014/main" id="{E66C6606-CB6E-C67A-9B9C-5D47EB2E103F}"/>
              </a:ext>
            </a:extLst>
          </p:cNvPr>
          <p:cNvSpPr txBox="1">
            <a:spLocks/>
          </p:cNvSpPr>
          <p:nvPr/>
        </p:nvSpPr>
        <p:spPr>
          <a:xfrm>
            <a:off x="2104110" y="1366761"/>
            <a:ext cx="6644300" cy="29480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355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0" indent="0" algn="l" defTabSz="914355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216000" indent="-2160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432000" indent="-2160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648000" indent="-2160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864000" indent="-216000" algn="l" defTabSz="914355" rtl="0" eaLnBrk="1" latinLnBrk="0" hangingPunct="1">
              <a:lnSpc>
                <a:spcPct val="90000"/>
              </a:lnSpc>
              <a:spcBef>
                <a:spcPts val="600"/>
              </a:spcBef>
              <a:buClrTx/>
              <a:buFont typeface="Wingdings" pitchFamily="2" charset="2"/>
              <a:buChar char="§"/>
              <a:defRPr lang="de-DE" sz="1600" b="0" i="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0000" indent="-2160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96000" indent="-2160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12000" indent="-2160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b="0">
                <a:solidFill>
                  <a:schemeClr val="tx1">
                    <a:lumMod val="50000"/>
                  </a:schemeClr>
                </a:solidFill>
              </a:rPr>
              <a:t>Investitionskosten: 			ca. 1.400.000 €</a:t>
            </a:r>
          </a:p>
          <a:p>
            <a:pPr marL="171450" lvl="1" indent="-171450">
              <a:lnSpc>
                <a:spcPct val="150000"/>
              </a:lnSpc>
              <a:buClr>
                <a:schemeClr val="tx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de-DE" sz="2000">
                <a:solidFill>
                  <a:schemeClr val="tx1">
                    <a:lumMod val="50000"/>
                  </a:schemeClr>
                </a:solidFill>
              </a:rPr>
              <a:t>Förderfähige Kosten:			ca. 1.250.000 €</a:t>
            </a:r>
          </a:p>
          <a:p>
            <a:pPr marL="171450" lvl="1" indent="-171450">
              <a:lnSpc>
                <a:spcPct val="150000"/>
              </a:lnSpc>
              <a:buClr>
                <a:schemeClr val="tx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de-DE" sz="2000">
                <a:solidFill>
                  <a:schemeClr val="tx1">
                    <a:lumMod val="50000"/>
                  </a:schemeClr>
                </a:solidFill>
              </a:rPr>
              <a:t>Zuschuss (Förderprogramm EEW):	ca. 400.000 €</a:t>
            </a:r>
          </a:p>
          <a:p>
            <a:pPr marL="171450" lvl="1" indent="-171450">
              <a:lnSpc>
                <a:spcPct val="150000"/>
              </a:lnSpc>
              <a:buClr>
                <a:schemeClr val="tx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de-DE" sz="2000">
                <a:solidFill>
                  <a:schemeClr val="tx1">
                    <a:lumMod val="50000"/>
                  </a:schemeClr>
                </a:solidFill>
              </a:rPr>
              <a:t>ROI mit Förderung:			ca. 3,5 Jahre</a:t>
            </a:r>
            <a:r>
              <a:rPr lang="de-DE" sz="2000" baseline="30000">
                <a:solidFill>
                  <a:schemeClr val="tx1">
                    <a:lumMod val="50000"/>
                  </a:schemeClr>
                </a:solidFill>
              </a:rPr>
              <a:t>*</a:t>
            </a:r>
          </a:p>
        </p:txBody>
      </p:sp>
      <p:sp>
        <p:nvSpPr>
          <p:cNvPr id="139" name="Textfeld 138">
            <a:extLst>
              <a:ext uri="{FF2B5EF4-FFF2-40B4-BE49-F238E27FC236}">
                <a16:creationId xmlns:a16="http://schemas.microsoft.com/office/drawing/2014/main" id="{9FF33194-BAAD-9A7B-A41E-651B4478DDAA}"/>
              </a:ext>
            </a:extLst>
          </p:cNvPr>
          <p:cNvSpPr txBox="1"/>
          <p:nvPr/>
        </p:nvSpPr>
        <p:spPr>
          <a:xfrm>
            <a:off x="523433" y="6131138"/>
            <a:ext cx="96568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b="1" i="1">
                <a:solidFill>
                  <a:srgbClr val="000000"/>
                </a:solidFill>
                <a:latin typeface="bundesserifweb"/>
              </a:rPr>
              <a:t>Die</a:t>
            </a:r>
            <a:r>
              <a:rPr lang="de-DE" sz="1200" b="1" i="1">
                <a:solidFill>
                  <a:srgbClr val="000000"/>
                </a:solidFill>
                <a:effectLst/>
                <a:latin typeface="bundesserifweb"/>
              </a:rPr>
              <a:t> Förderung in Höhe von 30 % </a:t>
            </a:r>
            <a:r>
              <a:rPr lang="de-DE" sz="1200" b="0" i="1">
                <a:solidFill>
                  <a:srgbClr val="000000"/>
                </a:solidFill>
                <a:effectLst/>
                <a:latin typeface="bundesserifweb"/>
              </a:rPr>
              <a:t>der Investitionsmehrkosten wurde im Rahmen der Bundesförderung für Energie- und Ressourceneffizienz in der Wirtschaft in </a:t>
            </a:r>
            <a:r>
              <a:rPr lang="de-DE" sz="1200" i="1">
                <a:solidFill>
                  <a:srgbClr val="000000"/>
                </a:solidFill>
                <a:effectLst/>
                <a:latin typeface="bundesserifweb"/>
              </a:rPr>
              <a:t>Modul 4</a:t>
            </a:r>
            <a:r>
              <a:rPr lang="de-DE" sz="1200" b="0" i="1">
                <a:solidFill>
                  <a:srgbClr val="000000"/>
                </a:solidFill>
                <a:effectLst/>
                <a:latin typeface="bundesserifweb"/>
              </a:rPr>
              <a:t> „Energie- und ressourcenbezogene Optimierung von Anlagen und Prozessen“ gewährt.</a:t>
            </a:r>
          </a:p>
        </p:txBody>
      </p:sp>
      <p:grpSp>
        <p:nvGrpSpPr>
          <p:cNvPr id="140" name="Gruppieren 139">
            <a:extLst>
              <a:ext uri="{FF2B5EF4-FFF2-40B4-BE49-F238E27FC236}">
                <a16:creationId xmlns:a16="http://schemas.microsoft.com/office/drawing/2014/main" id="{D8E6683F-1D38-4DCE-A5E2-B4643996A3BE}"/>
              </a:ext>
            </a:extLst>
          </p:cNvPr>
          <p:cNvGrpSpPr/>
          <p:nvPr/>
        </p:nvGrpSpPr>
        <p:grpSpPr>
          <a:xfrm>
            <a:off x="905471" y="3191731"/>
            <a:ext cx="755703" cy="973038"/>
            <a:chOff x="4967060" y="3038832"/>
            <a:chExt cx="914400" cy="1177375"/>
          </a:xfrm>
          <a:solidFill>
            <a:schemeClr val="tx2"/>
          </a:solidFill>
        </p:grpSpPr>
        <p:pic>
          <p:nvPicPr>
            <p:cNvPr id="141" name="Grafik 140" descr="Offene Hand">
              <a:extLst>
                <a:ext uri="{FF2B5EF4-FFF2-40B4-BE49-F238E27FC236}">
                  <a16:creationId xmlns:a16="http://schemas.microsoft.com/office/drawing/2014/main" id="{815ACCEB-1858-74E5-8C88-CEBC7C0BA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67060" y="3301808"/>
              <a:ext cx="914400" cy="914399"/>
            </a:xfrm>
            <a:prstGeom prst="rect">
              <a:avLst/>
            </a:prstGeom>
          </p:spPr>
        </p:pic>
        <p:pic>
          <p:nvPicPr>
            <p:cNvPr id="142" name="Grafik 141" descr="Münzen">
              <a:extLst>
                <a:ext uri="{FF2B5EF4-FFF2-40B4-BE49-F238E27FC236}">
                  <a16:creationId xmlns:a16="http://schemas.microsoft.com/office/drawing/2014/main" id="{32ACD3CC-FDE8-FDD9-B541-CCA154249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111128" y="3038832"/>
              <a:ext cx="623923" cy="623923"/>
            </a:xfrm>
            <a:prstGeom prst="rect">
              <a:avLst/>
            </a:prstGeom>
          </p:spPr>
        </p:pic>
      </p:grpSp>
      <p:grpSp>
        <p:nvGrpSpPr>
          <p:cNvPr id="143" name="Gruppieren 142">
            <a:extLst>
              <a:ext uri="{FF2B5EF4-FFF2-40B4-BE49-F238E27FC236}">
                <a16:creationId xmlns:a16="http://schemas.microsoft.com/office/drawing/2014/main" id="{94116B26-F0EE-3613-1078-C41651B810F9}"/>
              </a:ext>
            </a:extLst>
          </p:cNvPr>
          <p:cNvGrpSpPr/>
          <p:nvPr/>
        </p:nvGrpSpPr>
        <p:grpSpPr>
          <a:xfrm>
            <a:off x="688971" y="1403743"/>
            <a:ext cx="1188704" cy="1188704"/>
            <a:chOff x="1059576" y="2908635"/>
            <a:chExt cx="1307574" cy="1307574"/>
          </a:xfrm>
          <a:solidFill>
            <a:schemeClr val="tx2"/>
          </a:solidFill>
        </p:grpSpPr>
        <p:pic>
          <p:nvPicPr>
            <p:cNvPr id="144" name="Grafik 143" descr="Pfeil Kreis">
              <a:extLst>
                <a:ext uri="{FF2B5EF4-FFF2-40B4-BE49-F238E27FC236}">
                  <a16:creationId xmlns:a16="http://schemas.microsoft.com/office/drawing/2014/main" id="{5DC56026-C4B0-A662-3A12-CC2D569F3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59576" y="2908635"/>
              <a:ext cx="1307574" cy="1307574"/>
            </a:xfrm>
            <a:prstGeom prst="rect">
              <a:avLst/>
            </a:prstGeom>
          </p:spPr>
        </p:pic>
        <p:pic>
          <p:nvPicPr>
            <p:cNvPr id="145" name="Grafik 144" descr="Euro">
              <a:extLst>
                <a:ext uri="{FF2B5EF4-FFF2-40B4-BE49-F238E27FC236}">
                  <a16:creationId xmlns:a16="http://schemas.microsoft.com/office/drawing/2014/main" id="{F4E16404-E215-61C9-B5F5-D19225EDEAB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411357" y="3281931"/>
              <a:ext cx="543339" cy="543339"/>
            </a:xfrm>
            <a:prstGeom prst="rect">
              <a:avLst/>
            </a:prstGeom>
          </p:spPr>
        </p:pic>
      </p:grpSp>
      <p:pic>
        <p:nvPicPr>
          <p:cNvPr id="146" name="Grafik 145" descr="Erneuerbare Energien">
            <a:extLst>
              <a:ext uri="{FF2B5EF4-FFF2-40B4-BE49-F238E27FC236}">
                <a16:creationId xmlns:a16="http://schemas.microsoft.com/office/drawing/2014/main" id="{E86BCA76-A02D-8A6A-8BE1-93410A7FC8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47345" y="4761420"/>
            <a:ext cx="1007792" cy="1007792"/>
          </a:xfrm>
          <a:prstGeom prst="rect">
            <a:avLst/>
          </a:prstGeom>
        </p:spPr>
      </p:pic>
      <p:pic>
        <p:nvPicPr>
          <p:cNvPr id="167" name="Grafik 166">
            <a:extLst>
              <a:ext uri="{FF2B5EF4-FFF2-40B4-BE49-F238E27FC236}">
                <a16:creationId xmlns:a16="http://schemas.microsoft.com/office/drawing/2014/main" id="{904D6986-F182-F0A1-3845-FEC79A099CD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33393" y="1688233"/>
            <a:ext cx="1839674" cy="1960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249666FB-97E3-3316-331C-38081493338D}"/>
              </a:ext>
            </a:extLst>
          </p:cNvPr>
          <p:cNvSpPr txBox="1"/>
          <p:nvPr/>
        </p:nvSpPr>
        <p:spPr>
          <a:xfrm>
            <a:off x="5754813" y="5700683"/>
            <a:ext cx="592433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4" algn="r" defTabSz="914400">
              <a:defRPr/>
            </a:pPr>
            <a:r>
              <a:rPr lang="de-DE" sz="1100">
                <a:solidFill>
                  <a:srgbClr val="2D2D2D"/>
                </a:solidFill>
                <a:latin typeface="Tahoma"/>
                <a:sym typeface="Wingdings" panose="05000000000000000000" pitchFamily="2" charset="2"/>
              </a:rPr>
              <a:t>**bei Strom: 30 ct/kWh; Gas: 12 ct/kWh (aktuell)</a:t>
            </a:r>
            <a:endParaRPr kumimoji="0" lang="de-DE" sz="1100" b="0" i="0" u="none" strike="noStrike" kern="1200" cap="none" spc="0" normalizeH="0" baseline="0" noProof="0">
              <a:ln>
                <a:noFill/>
              </a:ln>
              <a:solidFill>
                <a:srgbClr val="2D2D2D"/>
              </a:solidFill>
              <a:effectLst/>
              <a:uLnTx/>
              <a:uFillTx/>
              <a:latin typeface="Tahoma"/>
              <a:ea typeface="+mn-ea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474A45B-8D69-C078-7826-6BD3374DF327}"/>
              </a:ext>
            </a:extLst>
          </p:cNvPr>
          <p:cNvSpPr txBox="1"/>
          <p:nvPr/>
        </p:nvSpPr>
        <p:spPr>
          <a:xfrm>
            <a:off x="3469341" y="3988811"/>
            <a:ext cx="543261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4" defTabSz="914400">
              <a:defRPr/>
            </a:pPr>
            <a:r>
              <a:rPr lang="de-DE" sz="800">
                <a:solidFill>
                  <a:srgbClr val="2D2D2D"/>
                </a:solidFill>
                <a:latin typeface="Tahoma"/>
                <a:sym typeface="Wingdings" panose="05000000000000000000" pitchFamily="2" charset="2"/>
              </a:rPr>
              <a:t>*   bei Strom: 18 ct/kWh; Gas: 6 ct/kWh (Antragszeitpunkt Stand 2020)</a:t>
            </a:r>
          </a:p>
        </p:txBody>
      </p:sp>
    </p:spTree>
    <p:extLst>
      <p:ext uri="{BB962C8B-B14F-4D97-AF65-F5344CB8AC3E}">
        <p14:creationId xmlns:p14="http://schemas.microsoft.com/office/powerpoint/2010/main" val="14759674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Himmel, draußen, Solarzelle, Tag enthält.&#10;&#10;Automatisch generierte Beschreibung">
            <a:extLst>
              <a:ext uri="{FF2B5EF4-FFF2-40B4-BE49-F238E27FC236}">
                <a16:creationId xmlns:a16="http://schemas.microsoft.com/office/drawing/2014/main" id="{39C1B815-2BF7-FD4A-F3AE-459B0514BB5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1"/>
            <a:ext cx="8982858" cy="5965945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3EFFF948-26D1-919C-745A-6F1088A40D2C}"/>
              </a:ext>
            </a:extLst>
          </p:cNvPr>
          <p:cNvSpPr/>
          <p:nvPr/>
        </p:nvSpPr>
        <p:spPr>
          <a:xfrm>
            <a:off x="0" y="0"/>
            <a:ext cx="8982858" cy="5966460"/>
          </a:xfrm>
          <a:prstGeom prst="rect">
            <a:avLst/>
          </a:prstGeom>
          <a:gradFill>
            <a:gsLst>
              <a:gs pos="86000">
                <a:srgbClr val="FBFBFB">
                  <a:alpha val="95000"/>
                </a:srgbClr>
              </a:gs>
              <a:gs pos="72419">
                <a:srgbClr val="FDFDFD">
                  <a:alpha val="63000"/>
                </a:srgbClr>
              </a:gs>
              <a:gs pos="57000">
                <a:schemeClr val="bg1">
                  <a:alpha val="0"/>
                </a:schemeClr>
              </a:gs>
              <a:gs pos="99000">
                <a:schemeClr val="bg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US" err="1"/>
          </a:p>
        </p:txBody>
      </p:sp>
      <p:sp>
        <p:nvSpPr>
          <p:cNvPr id="6" name="Titel 2">
            <a:extLst>
              <a:ext uri="{FF2B5EF4-FFF2-40B4-BE49-F238E27FC236}">
                <a16:creationId xmlns:a16="http://schemas.microsoft.com/office/drawing/2014/main" id="{2A6D281D-2D86-5D8E-F49C-29421BB5D444}"/>
              </a:ext>
            </a:extLst>
          </p:cNvPr>
          <p:cNvSpPr txBox="1">
            <a:spLocks/>
          </p:cNvSpPr>
          <p:nvPr/>
        </p:nvSpPr>
        <p:spPr>
          <a:xfrm>
            <a:off x="7315200" y="0"/>
            <a:ext cx="4876799" cy="6038850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>
            <a:lvl1pPr algn="l" defTabSz="9143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 </a:t>
            </a:r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Ausbau der Photovoltaik</a:t>
            </a:r>
          </a:p>
          <a:p>
            <a:endParaRPr lang="en-US" dirty="0"/>
          </a:p>
          <a:p>
            <a:r>
              <a:rPr lang="de-DE" sz="2800" i="1" dirty="0"/>
              <a:t>Wie groß sind die Möglichkeiten der Eigenerzeugung durch Photovoltaik am Standort?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776033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F0E61-5CAB-06FC-ED08-1EE8AE95B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Erweiterung Photovoltaik in Hettingen</a:t>
            </a:r>
          </a:p>
        </p:txBody>
      </p:sp>
      <p:sp>
        <p:nvSpPr>
          <p:cNvPr id="3" name="Inhaltsplatzhalter 84">
            <a:extLst>
              <a:ext uri="{FF2B5EF4-FFF2-40B4-BE49-F238E27FC236}">
                <a16:creationId xmlns:a16="http://schemas.microsoft.com/office/drawing/2014/main" id="{41607D4B-A72C-D342-1E2C-3FB39D0BA618}"/>
              </a:ext>
            </a:extLst>
          </p:cNvPr>
          <p:cNvSpPr txBox="1">
            <a:spLocks/>
          </p:cNvSpPr>
          <p:nvPr/>
        </p:nvSpPr>
        <p:spPr>
          <a:xfrm>
            <a:off x="2122244" y="1121674"/>
            <a:ext cx="6010100" cy="135482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914355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0" indent="0" algn="l" defTabSz="914355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216000" indent="-2160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432000" indent="-2160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648000" indent="-2160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864000" indent="-216000" algn="l" defTabSz="914355" rtl="0" eaLnBrk="1" latinLnBrk="0" hangingPunct="1">
              <a:lnSpc>
                <a:spcPct val="90000"/>
              </a:lnSpc>
              <a:spcBef>
                <a:spcPts val="600"/>
              </a:spcBef>
              <a:buClrTx/>
              <a:buFont typeface="Wingdings" pitchFamily="2" charset="2"/>
              <a:buChar char="§"/>
              <a:defRPr lang="de-DE" sz="1600" b="0" i="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0000" indent="-2160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96000" indent="-2160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12000" indent="-2160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/>
              <a:t>Ausbaustufe I (Bestand)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b="0"/>
              <a:t>Bestands-PV-Anlage: 100 kWp (installierte Leistung)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b="0"/>
              <a:t>Ergebnis: </a:t>
            </a:r>
            <a:r>
              <a:rPr lang="de-DE" sz="1400"/>
              <a:t>ca. 3 % Bedarfsdeckung </a:t>
            </a:r>
            <a:r>
              <a:rPr lang="de-DE" sz="1400" b="0"/>
              <a:t>durch Eigenerzeugung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b="0"/>
              <a:t>Eigennutzung: 100 %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400" b="0"/>
          </a:p>
          <a:p>
            <a:endParaRPr lang="de-DE" sz="200" b="0"/>
          </a:p>
        </p:txBody>
      </p:sp>
      <p:cxnSp>
        <p:nvCxnSpPr>
          <p:cNvPr id="107" name="Gerade Verbindung 16">
            <a:extLst>
              <a:ext uri="{FF2B5EF4-FFF2-40B4-BE49-F238E27FC236}">
                <a16:creationId xmlns:a16="http://schemas.microsoft.com/office/drawing/2014/main" id="{373A7073-DB4D-597A-1017-7275D9ACD1E7}"/>
              </a:ext>
            </a:extLst>
          </p:cNvPr>
          <p:cNvCxnSpPr>
            <a:cxnSpLocks/>
          </p:cNvCxnSpPr>
          <p:nvPr/>
        </p:nvCxnSpPr>
        <p:spPr>
          <a:xfrm>
            <a:off x="1360488" y="1898655"/>
            <a:ext cx="0" cy="149228"/>
          </a:xfrm>
          <a:prstGeom prst="line">
            <a:avLst/>
          </a:prstGeom>
          <a:ln w="15875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feld 107">
            <a:extLst>
              <a:ext uri="{FF2B5EF4-FFF2-40B4-BE49-F238E27FC236}">
                <a16:creationId xmlns:a16="http://schemas.microsoft.com/office/drawing/2014/main" id="{7FB14A52-6CC5-BE30-876B-2682C35B3B5A}"/>
              </a:ext>
            </a:extLst>
          </p:cNvPr>
          <p:cNvSpPr txBox="1"/>
          <p:nvPr/>
        </p:nvSpPr>
        <p:spPr>
          <a:xfrm>
            <a:off x="1392447" y="1736436"/>
            <a:ext cx="28725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">
                <a:solidFill>
                  <a:schemeClr val="bg1"/>
                </a:solidFill>
              </a:rPr>
              <a:t>PV</a:t>
            </a:r>
          </a:p>
        </p:txBody>
      </p:sp>
      <p:grpSp>
        <p:nvGrpSpPr>
          <p:cNvPr id="1075" name="Gruppieren 1074">
            <a:extLst>
              <a:ext uri="{FF2B5EF4-FFF2-40B4-BE49-F238E27FC236}">
                <a16:creationId xmlns:a16="http://schemas.microsoft.com/office/drawing/2014/main" id="{A9B3D598-5673-CC9B-404F-D4BAD3F88ACE}"/>
              </a:ext>
            </a:extLst>
          </p:cNvPr>
          <p:cNvGrpSpPr>
            <a:grpSpLocks/>
          </p:cNvGrpSpPr>
          <p:nvPr/>
        </p:nvGrpSpPr>
        <p:grpSpPr>
          <a:xfrm>
            <a:off x="1129949" y="1574790"/>
            <a:ext cx="385859" cy="316655"/>
            <a:chOff x="7963239" y="1667072"/>
            <a:chExt cx="343156" cy="263402"/>
          </a:xfrm>
          <a:solidFill>
            <a:schemeClr val="accent3"/>
          </a:solidFill>
        </p:grpSpPr>
        <p:sp>
          <p:nvSpPr>
            <p:cNvPr id="1076" name="Parallelogramm 1075">
              <a:extLst>
                <a:ext uri="{FF2B5EF4-FFF2-40B4-BE49-F238E27FC236}">
                  <a16:creationId xmlns:a16="http://schemas.microsoft.com/office/drawing/2014/main" id="{5871DDE2-A262-2B79-7807-5F15704B4BC1}"/>
                </a:ext>
              </a:extLst>
            </p:cNvPr>
            <p:cNvSpPr/>
            <p:nvPr/>
          </p:nvSpPr>
          <p:spPr>
            <a:xfrm flipH="1">
              <a:off x="7963239" y="1667072"/>
              <a:ext cx="126018" cy="131701"/>
            </a:xfrm>
            <a:prstGeom prst="parallelogram">
              <a:avLst>
                <a:gd name="adj" fmla="val 34660"/>
              </a:avLst>
            </a:prstGeom>
            <a:solidFill>
              <a:srgbClr val="196076"/>
            </a:solidFill>
            <a:ln w="127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1077" name="Parallelogramm 1076">
              <a:extLst>
                <a:ext uri="{FF2B5EF4-FFF2-40B4-BE49-F238E27FC236}">
                  <a16:creationId xmlns:a16="http://schemas.microsoft.com/office/drawing/2014/main" id="{79025645-2B4D-68FF-DF60-0DF4E37B52C4}"/>
                </a:ext>
              </a:extLst>
            </p:cNvPr>
            <p:cNvSpPr/>
            <p:nvPr/>
          </p:nvSpPr>
          <p:spPr>
            <a:xfrm flipH="1">
              <a:off x="8050788" y="1667072"/>
              <a:ext cx="126018" cy="131701"/>
            </a:xfrm>
            <a:prstGeom prst="parallelogram">
              <a:avLst>
                <a:gd name="adj" fmla="val 34660"/>
              </a:avLst>
            </a:prstGeom>
            <a:solidFill>
              <a:srgbClr val="196076"/>
            </a:solidFill>
            <a:ln w="127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1078" name="Parallelogramm 1077">
              <a:extLst>
                <a:ext uri="{FF2B5EF4-FFF2-40B4-BE49-F238E27FC236}">
                  <a16:creationId xmlns:a16="http://schemas.microsoft.com/office/drawing/2014/main" id="{505BB548-871B-976D-01E9-E92CDD81B7F5}"/>
                </a:ext>
              </a:extLst>
            </p:cNvPr>
            <p:cNvSpPr/>
            <p:nvPr/>
          </p:nvSpPr>
          <p:spPr>
            <a:xfrm flipH="1">
              <a:off x="8138337" y="1667072"/>
              <a:ext cx="126018" cy="131701"/>
            </a:xfrm>
            <a:prstGeom prst="parallelogram">
              <a:avLst>
                <a:gd name="adj" fmla="val 34660"/>
              </a:avLst>
            </a:prstGeom>
            <a:solidFill>
              <a:srgbClr val="196076"/>
            </a:solidFill>
            <a:ln w="127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1079" name="Parallelogramm 1078">
              <a:extLst>
                <a:ext uri="{FF2B5EF4-FFF2-40B4-BE49-F238E27FC236}">
                  <a16:creationId xmlns:a16="http://schemas.microsoft.com/office/drawing/2014/main" id="{B2C793CA-611F-A4AB-A11B-38059BA16090}"/>
                </a:ext>
              </a:extLst>
            </p:cNvPr>
            <p:cNvSpPr/>
            <p:nvPr/>
          </p:nvSpPr>
          <p:spPr>
            <a:xfrm flipH="1">
              <a:off x="8005279" y="1798773"/>
              <a:ext cx="126018" cy="131701"/>
            </a:xfrm>
            <a:prstGeom prst="parallelogram">
              <a:avLst>
                <a:gd name="adj" fmla="val 34660"/>
              </a:avLst>
            </a:prstGeom>
            <a:solidFill>
              <a:srgbClr val="196076"/>
            </a:solidFill>
            <a:ln w="127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1080" name="Parallelogramm 1079">
              <a:extLst>
                <a:ext uri="{FF2B5EF4-FFF2-40B4-BE49-F238E27FC236}">
                  <a16:creationId xmlns:a16="http://schemas.microsoft.com/office/drawing/2014/main" id="{5142BF16-D439-47BE-D862-F6F0B785F510}"/>
                </a:ext>
              </a:extLst>
            </p:cNvPr>
            <p:cNvSpPr/>
            <p:nvPr/>
          </p:nvSpPr>
          <p:spPr>
            <a:xfrm flipH="1">
              <a:off x="8092829" y="1798773"/>
              <a:ext cx="126018" cy="131701"/>
            </a:xfrm>
            <a:prstGeom prst="parallelogram">
              <a:avLst>
                <a:gd name="adj" fmla="val 34660"/>
              </a:avLst>
            </a:prstGeom>
            <a:solidFill>
              <a:srgbClr val="196076"/>
            </a:solidFill>
            <a:ln w="127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1081" name="Parallelogramm 1080">
              <a:extLst>
                <a:ext uri="{FF2B5EF4-FFF2-40B4-BE49-F238E27FC236}">
                  <a16:creationId xmlns:a16="http://schemas.microsoft.com/office/drawing/2014/main" id="{C145BBFE-4B28-2CAE-2381-DCAD8405FFAF}"/>
                </a:ext>
              </a:extLst>
            </p:cNvPr>
            <p:cNvSpPr/>
            <p:nvPr/>
          </p:nvSpPr>
          <p:spPr>
            <a:xfrm flipH="1">
              <a:off x="8180377" y="1798773"/>
              <a:ext cx="126018" cy="131701"/>
            </a:xfrm>
            <a:prstGeom prst="parallelogram">
              <a:avLst>
                <a:gd name="adj" fmla="val 34660"/>
              </a:avLst>
            </a:prstGeom>
            <a:solidFill>
              <a:srgbClr val="196076"/>
            </a:solidFill>
            <a:ln w="127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</p:grpSp>
      <p:cxnSp>
        <p:nvCxnSpPr>
          <p:cNvPr id="1084" name="Gerader Verbinder 1083">
            <a:extLst>
              <a:ext uri="{FF2B5EF4-FFF2-40B4-BE49-F238E27FC236}">
                <a16:creationId xmlns:a16="http://schemas.microsoft.com/office/drawing/2014/main" id="{65395405-3999-D7B4-6170-F0734DDDFA35}"/>
              </a:ext>
            </a:extLst>
          </p:cNvPr>
          <p:cNvCxnSpPr>
            <a:cxnSpLocks/>
          </p:cNvCxnSpPr>
          <p:nvPr/>
        </p:nvCxnSpPr>
        <p:spPr>
          <a:xfrm>
            <a:off x="515938" y="2985867"/>
            <a:ext cx="11160000" cy="0"/>
          </a:xfrm>
          <a:prstGeom prst="line">
            <a:avLst/>
          </a:prstGeom>
          <a:ln w="9525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 descr="Ein Bild, das Himmel, draußen, Solarzelle, Tag enthält.&#10;&#10;Automatisch generierte Beschreibung">
            <a:extLst>
              <a:ext uri="{FF2B5EF4-FFF2-40B4-BE49-F238E27FC236}">
                <a16:creationId xmlns:a16="http://schemas.microsoft.com/office/drawing/2014/main" id="{AA7FAB0C-10C0-BB6A-A534-A335B0FA6B8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2654" y="1035727"/>
            <a:ext cx="2823284" cy="1875077"/>
          </a:xfrm>
          <a:prstGeom prst="rect">
            <a:avLst/>
          </a:prstGeom>
          <a:ln w="3583" cap="flat"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21224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F0E61-5CAB-06FC-ED08-1EE8AE95B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Erweiterung Photovoltaik in Hettingen</a:t>
            </a:r>
          </a:p>
        </p:txBody>
      </p:sp>
      <p:sp>
        <p:nvSpPr>
          <p:cNvPr id="3" name="Inhaltsplatzhalter 84">
            <a:extLst>
              <a:ext uri="{FF2B5EF4-FFF2-40B4-BE49-F238E27FC236}">
                <a16:creationId xmlns:a16="http://schemas.microsoft.com/office/drawing/2014/main" id="{41607D4B-A72C-D342-1E2C-3FB39D0BA618}"/>
              </a:ext>
            </a:extLst>
          </p:cNvPr>
          <p:cNvSpPr txBox="1">
            <a:spLocks/>
          </p:cNvSpPr>
          <p:nvPr/>
        </p:nvSpPr>
        <p:spPr>
          <a:xfrm>
            <a:off x="2122244" y="1121673"/>
            <a:ext cx="6010100" cy="372746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914355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0" indent="0" algn="l" defTabSz="914355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216000" indent="-2160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432000" indent="-2160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648000" indent="-2160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864000" indent="-216000" algn="l" defTabSz="914355" rtl="0" eaLnBrk="1" latinLnBrk="0" hangingPunct="1">
              <a:lnSpc>
                <a:spcPct val="90000"/>
              </a:lnSpc>
              <a:spcBef>
                <a:spcPts val="600"/>
              </a:spcBef>
              <a:buClrTx/>
              <a:buFont typeface="Wingdings" pitchFamily="2" charset="2"/>
              <a:buChar char="§"/>
              <a:defRPr lang="de-DE" sz="1600" b="0" i="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0000" indent="-2160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96000" indent="-2160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12000" indent="-2160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/>
              <a:t>Ausbaustufe I (Bestand)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b="0" dirty="0"/>
              <a:t>Bestands-PV-Anlage: 100 kWp (installierte Leistung)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b="0" dirty="0"/>
              <a:t>Ergebnis: </a:t>
            </a:r>
            <a:r>
              <a:rPr lang="de-DE" sz="1400" dirty="0"/>
              <a:t>ca. 3 % Bedarfsdeckung </a:t>
            </a:r>
            <a:r>
              <a:rPr lang="de-DE" sz="1400" b="0" dirty="0"/>
              <a:t>durch Eigenerzeugung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b="0" dirty="0"/>
              <a:t>Eigennutzung: 100 %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400" b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400" b="0" dirty="0"/>
          </a:p>
          <a:p>
            <a:endParaRPr lang="de-DE" sz="200" b="0" dirty="0"/>
          </a:p>
          <a:p>
            <a:r>
              <a:rPr lang="de-DE" sz="1400" dirty="0"/>
              <a:t>Ausbaustufe II (ab Herbst 2023)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b="0" dirty="0"/>
              <a:t>Erweiterung der Anlage um 1.100 kWp auf ca. 1.200 kWp </a:t>
            </a:r>
            <a:br>
              <a:rPr lang="de-DE" sz="1400" b="0" dirty="0"/>
            </a:br>
            <a:r>
              <a:rPr lang="de-DE" sz="1400" b="0" dirty="0"/>
              <a:t>Gesamtleistung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b="0" dirty="0"/>
              <a:t>Ergebnis: </a:t>
            </a:r>
            <a:r>
              <a:rPr lang="de-DE" sz="1400" dirty="0"/>
              <a:t>über 29 % Bedarfsdeckung </a:t>
            </a:r>
            <a:r>
              <a:rPr lang="de-DE" sz="1400" b="0" dirty="0"/>
              <a:t>durch Eigenerzeugung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b="0" dirty="0"/>
              <a:t>Eigennutzung: ca. 85 %</a:t>
            </a:r>
          </a:p>
        </p:txBody>
      </p:sp>
      <p:sp>
        <p:nvSpPr>
          <p:cNvPr id="85" name="Rechteck 84">
            <a:extLst>
              <a:ext uri="{FF2B5EF4-FFF2-40B4-BE49-F238E27FC236}">
                <a16:creationId xmlns:a16="http://schemas.microsoft.com/office/drawing/2014/main" id="{D6DA4960-8990-9773-B074-54302BEDD504}"/>
              </a:ext>
            </a:extLst>
          </p:cNvPr>
          <p:cNvSpPr/>
          <p:nvPr/>
        </p:nvSpPr>
        <p:spPr>
          <a:xfrm>
            <a:off x="515938" y="5153699"/>
            <a:ext cx="11160000" cy="920587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" b="0" i="0" u="none" strike="noStrike" kern="1200" cap="none" spc="0" normalizeH="0" baseline="0" noProof="0" dirty="0">
              <a:ln>
                <a:noFill/>
              </a:ln>
              <a:solidFill>
                <a:srgbClr val="2D2D2D"/>
              </a:solidFill>
              <a:effectLst/>
              <a:uLnTx/>
              <a:uFillTx/>
              <a:latin typeface="Tahoma"/>
              <a:ea typeface="+mn-ea"/>
              <a:cs typeface="+mn-cs"/>
              <a:sym typeface="Wingdings" panose="05000000000000000000" pitchFamily="2" charset="2"/>
            </a:endParaRPr>
          </a:p>
          <a:p>
            <a:pPr marL="2114459" lvl="4" indent="-285750" defTabSz="914400">
              <a:buFont typeface="Arial" panose="020B0604020202020204" pitchFamily="34" charset="0"/>
              <a:buChar char="•"/>
              <a:defRPr/>
            </a:pPr>
            <a:endParaRPr kumimoji="0" lang="de-DE" sz="200" b="1" i="0" u="none" strike="noStrike" kern="1200" cap="none" spc="0" normalizeH="0" baseline="0" noProof="0" dirty="0">
              <a:ln>
                <a:noFill/>
              </a:ln>
              <a:solidFill>
                <a:srgbClr val="2D2D2D"/>
              </a:solidFill>
              <a:effectLst/>
              <a:uLnTx/>
              <a:uFillTx/>
              <a:latin typeface="Tahoma"/>
              <a:ea typeface="+mn-ea"/>
              <a:cs typeface="+mn-cs"/>
              <a:sym typeface="Wingdings" panose="05000000000000000000" pitchFamily="2" charset="2"/>
            </a:endParaRPr>
          </a:p>
          <a:p>
            <a:pPr marL="2114459" lvl="4" indent="-285750" defTabSz="9144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1.400.000 kWh </a:t>
            </a:r>
            <a:r>
              <a:rPr kumimoji="0"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bzw. 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512 t CO2 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pro Jahr (~ 2.800.000 </a:t>
            </a:r>
            <a:r>
              <a:rPr lang="de-DE" sz="1600" dirty="0">
                <a:solidFill>
                  <a:srgbClr val="2D2D2D"/>
                </a:solidFill>
                <a:latin typeface="Tahoma"/>
                <a:sym typeface="Wingdings" panose="05000000000000000000" pitchFamily="2" charset="2"/>
              </a:rPr>
              <a:t>km Fahrstrecke mit 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dem PKW)</a:t>
            </a: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2D2D2D"/>
              </a:solidFill>
              <a:effectLst/>
              <a:uLnTx/>
              <a:uFillTx/>
              <a:latin typeface="Tahoma"/>
              <a:ea typeface="+mn-ea"/>
              <a:cs typeface="+mn-cs"/>
              <a:sym typeface="Wingdings" panose="05000000000000000000" pitchFamily="2" charset="2"/>
            </a:endParaRPr>
          </a:p>
          <a:p>
            <a:pPr marL="2114459" lvl="4" indent="-285750" defTabSz="9144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de-DE" sz="1600" b="1" dirty="0">
                <a:solidFill>
                  <a:srgbClr val="2D2D2D"/>
                </a:solidFill>
                <a:latin typeface="Tahoma"/>
                <a:sym typeface="Wingdings" panose="05000000000000000000" pitchFamily="2" charset="2"/>
              </a:rPr>
              <a:t>8 % </a:t>
            </a:r>
            <a:r>
              <a:rPr lang="de-DE" sz="1600" dirty="0">
                <a:solidFill>
                  <a:srgbClr val="2D2D2D"/>
                </a:solidFill>
                <a:latin typeface="Tahoma"/>
                <a:sym typeface="Wingdings" panose="05000000000000000000" pitchFamily="2" charset="2"/>
              </a:rPr>
              <a:t>der geplanten TRUMPF Klimastrategie: Photovoltaik-Ausbau auf 15 </a:t>
            </a:r>
            <a:r>
              <a:rPr lang="de-DE" sz="1600" dirty="0" err="1">
                <a:solidFill>
                  <a:srgbClr val="2D2D2D"/>
                </a:solidFill>
                <a:latin typeface="Tahoma"/>
                <a:sym typeface="Wingdings" panose="05000000000000000000" pitchFamily="2" charset="2"/>
              </a:rPr>
              <a:t>MWp</a:t>
            </a: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2D2D2D"/>
              </a:solidFill>
              <a:effectLst/>
              <a:uLnTx/>
              <a:uFillTx/>
              <a:latin typeface="Tahoma"/>
              <a:ea typeface="+mn-ea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87" name="Textfeld 86">
            <a:extLst>
              <a:ext uri="{FF2B5EF4-FFF2-40B4-BE49-F238E27FC236}">
                <a16:creationId xmlns:a16="http://schemas.microsoft.com/office/drawing/2014/main" id="{52E83540-FACD-50FB-5FE8-4E29B074B89B}"/>
              </a:ext>
            </a:extLst>
          </p:cNvPr>
          <p:cNvSpPr txBox="1"/>
          <p:nvPr/>
        </p:nvSpPr>
        <p:spPr>
          <a:xfrm>
            <a:off x="646748" y="4982118"/>
            <a:ext cx="2770904" cy="33855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36000" rIns="36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Prognose Eigenerzeugung</a:t>
            </a:r>
          </a:p>
        </p:txBody>
      </p:sp>
      <p:cxnSp>
        <p:nvCxnSpPr>
          <p:cNvPr id="107" name="Gerade Verbindung 16">
            <a:extLst>
              <a:ext uri="{FF2B5EF4-FFF2-40B4-BE49-F238E27FC236}">
                <a16:creationId xmlns:a16="http://schemas.microsoft.com/office/drawing/2014/main" id="{373A7073-DB4D-597A-1017-7275D9ACD1E7}"/>
              </a:ext>
            </a:extLst>
          </p:cNvPr>
          <p:cNvCxnSpPr>
            <a:cxnSpLocks/>
          </p:cNvCxnSpPr>
          <p:nvPr/>
        </p:nvCxnSpPr>
        <p:spPr>
          <a:xfrm>
            <a:off x="1360488" y="1898655"/>
            <a:ext cx="0" cy="149228"/>
          </a:xfrm>
          <a:prstGeom prst="line">
            <a:avLst/>
          </a:prstGeom>
          <a:ln w="15875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feld 107">
            <a:extLst>
              <a:ext uri="{FF2B5EF4-FFF2-40B4-BE49-F238E27FC236}">
                <a16:creationId xmlns:a16="http://schemas.microsoft.com/office/drawing/2014/main" id="{7FB14A52-6CC5-BE30-876B-2682C35B3B5A}"/>
              </a:ext>
            </a:extLst>
          </p:cNvPr>
          <p:cNvSpPr txBox="1"/>
          <p:nvPr/>
        </p:nvSpPr>
        <p:spPr>
          <a:xfrm>
            <a:off x="1392447" y="1736436"/>
            <a:ext cx="28725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">
                <a:solidFill>
                  <a:schemeClr val="bg1"/>
                </a:solidFill>
              </a:rPr>
              <a:t>PV</a:t>
            </a:r>
          </a:p>
        </p:txBody>
      </p:sp>
      <p:grpSp>
        <p:nvGrpSpPr>
          <p:cNvPr id="111" name="Gruppieren 110">
            <a:extLst>
              <a:ext uri="{FF2B5EF4-FFF2-40B4-BE49-F238E27FC236}">
                <a16:creationId xmlns:a16="http://schemas.microsoft.com/office/drawing/2014/main" id="{54696C87-EE80-3045-ABC7-9AA285914CCB}"/>
              </a:ext>
            </a:extLst>
          </p:cNvPr>
          <p:cNvGrpSpPr>
            <a:grpSpLocks/>
          </p:cNvGrpSpPr>
          <p:nvPr/>
        </p:nvGrpSpPr>
        <p:grpSpPr>
          <a:xfrm>
            <a:off x="1137410" y="3443354"/>
            <a:ext cx="385859" cy="316655"/>
            <a:chOff x="7963239" y="1667072"/>
            <a:chExt cx="343156" cy="263402"/>
          </a:xfrm>
          <a:solidFill>
            <a:schemeClr val="accent3"/>
          </a:solidFill>
        </p:grpSpPr>
        <p:sp>
          <p:nvSpPr>
            <p:cNvPr id="112" name="Parallelogramm 111">
              <a:extLst>
                <a:ext uri="{FF2B5EF4-FFF2-40B4-BE49-F238E27FC236}">
                  <a16:creationId xmlns:a16="http://schemas.microsoft.com/office/drawing/2014/main" id="{6BCE0952-1EE8-5B3E-83DD-2BE0EF18226E}"/>
                </a:ext>
              </a:extLst>
            </p:cNvPr>
            <p:cNvSpPr/>
            <p:nvPr/>
          </p:nvSpPr>
          <p:spPr>
            <a:xfrm flipH="1">
              <a:off x="7963239" y="1667072"/>
              <a:ext cx="126018" cy="131701"/>
            </a:xfrm>
            <a:prstGeom prst="parallelogram">
              <a:avLst>
                <a:gd name="adj" fmla="val 34660"/>
              </a:avLst>
            </a:prstGeom>
            <a:solidFill>
              <a:srgbClr val="196076"/>
            </a:solidFill>
            <a:ln w="127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113" name="Parallelogramm 112">
              <a:extLst>
                <a:ext uri="{FF2B5EF4-FFF2-40B4-BE49-F238E27FC236}">
                  <a16:creationId xmlns:a16="http://schemas.microsoft.com/office/drawing/2014/main" id="{12B0DEDE-B374-228D-5B1A-457F4CD40515}"/>
                </a:ext>
              </a:extLst>
            </p:cNvPr>
            <p:cNvSpPr/>
            <p:nvPr/>
          </p:nvSpPr>
          <p:spPr>
            <a:xfrm flipH="1">
              <a:off x="8050788" y="1667072"/>
              <a:ext cx="126018" cy="131701"/>
            </a:xfrm>
            <a:prstGeom prst="parallelogram">
              <a:avLst>
                <a:gd name="adj" fmla="val 34660"/>
              </a:avLst>
            </a:prstGeom>
            <a:solidFill>
              <a:srgbClr val="196076"/>
            </a:solidFill>
            <a:ln w="127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114" name="Parallelogramm 113">
              <a:extLst>
                <a:ext uri="{FF2B5EF4-FFF2-40B4-BE49-F238E27FC236}">
                  <a16:creationId xmlns:a16="http://schemas.microsoft.com/office/drawing/2014/main" id="{0B74D448-FB7A-3597-7D80-101B71AC4ABA}"/>
                </a:ext>
              </a:extLst>
            </p:cNvPr>
            <p:cNvSpPr/>
            <p:nvPr/>
          </p:nvSpPr>
          <p:spPr>
            <a:xfrm flipH="1">
              <a:off x="8138337" y="1667072"/>
              <a:ext cx="126018" cy="131701"/>
            </a:xfrm>
            <a:prstGeom prst="parallelogram">
              <a:avLst>
                <a:gd name="adj" fmla="val 34660"/>
              </a:avLst>
            </a:prstGeom>
            <a:solidFill>
              <a:srgbClr val="196076"/>
            </a:solidFill>
            <a:ln w="127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115" name="Parallelogramm 114">
              <a:extLst>
                <a:ext uri="{FF2B5EF4-FFF2-40B4-BE49-F238E27FC236}">
                  <a16:creationId xmlns:a16="http://schemas.microsoft.com/office/drawing/2014/main" id="{F9A990D3-2F9F-162F-5B69-C6A3786FB189}"/>
                </a:ext>
              </a:extLst>
            </p:cNvPr>
            <p:cNvSpPr/>
            <p:nvPr/>
          </p:nvSpPr>
          <p:spPr>
            <a:xfrm flipH="1">
              <a:off x="8005279" y="1798773"/>
              <a:ext cx="126018" cy="131701"/>
            </a:xfrm>
            <a:prstGeom prst="parallelogram">
              <a:avLst>
                <a:gd name="adj" fmla="val 34660"/>
              </a:avLst>
            </a:prstGeom>
            <a:solidFill>
              <a:srgbClr val="196076"/>
            </a:solidFill>
            <a:ln w="127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116" name="Parallelogramm 115">
              <a:extLst>
                <a:ext uri="{FF2B5EF4-FFF2-40B4-BE49-F238E27FC236}">
                  <a16:creationId xmlns:a16="http://schemas.microsoft.com/office/drawing/2014/main" id="{1AAA5E4D-D95C-BEA7-3144-1E2ACE88F0E8}"/>
                </a:ext>
              </a:extLst>
            </p:cNvPr>
            <p:cNvSpPr/>
            <p:nvPr/>
          </p:nvSpPr>
          <p:spPr>
            <a:xfrm flipH="1">
              <a:off x="8092829" y="1798773"/>
              <a:ext cx="126018" cy="131701"/>
            </a:xfrm>
            <a:prstGeom prst="parallelogram">
              <a:avLst>
                <a:gd name="adj" fmla="val 34660"/>
              </a:avLst>
            </a:prstGeom>
            <a:solidFill>
              <a:srgbClr val="196076"/>
            </a:solidFill>
            <a:ln w="127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117" name="Parallelogramm 116">
              <a:extLst>
                <a:ext uri="{FF2B5EF4-FFF2-40B4-BE49-F238E27FC236}">
                  <a16:creationId xmlns:a16="http://schemas.microsoft.com/office/drawing/2014/main" id="{A3FBF37B-C3EB-8402-C3BB-A570E3179750}"/>
                </a:ext>
              </a:extLst>
            </p:cNvPr>
            <p:cNvSpPr/>
            <p:nvPr/>
          </p:nvSpPr>
          <p:spPr>
            <a:xfrm flipH="1">
              <a:off x="8180377" y="1798773"/>
              <a:ext cx="126018" cy="131701"/>
            </a:xfrm>
            <a:prstGeom prst="parallelogram">
              <a:avLst>
                <a:gd name="adj" fmla="val 34660"/>
              </a:avLst>
            </a:prstGeom>
            <a:solidFill>
              <a:srgbClr val="196076"/>
            </a:solidFill>
            <a:ln w="127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</p:grpSp>
      <p:cxnSp>
        <p:nvCxnSpPr>
          <p:cNvPr id="118" name="Gerade Verbindung 16">
            <a:extLst>
              <a:ext uri="{FF2B5EF4-FFF2-40B4-BE49-F238E27FC236}">
                <a16:creationId xmlns:a16="http://schemas.microsoft.com/office/drawing/2014/main" id="{C00431B9-6E5C-7903-AB6F-37976F662A0C}"/>
              </a:ext>
            </a:extLst>
          </p:cNvPr>
          <p:cNvCxnSpPr>
            <a:cxnSpLocks/>
          </p:cNvCxnSpPr>
          <p:nvPr/>
        </p:nvCxnSpPr>
        <p:spPr>
          <a:xfrm>
            <a:off x="1367263" y="4452423"/>
            <a:ext cx="0" cy="135662"/>
          </a:xfrm>
          <a:prstGeom prst="line">
            <a:avLst/>
          </a:prstGeom>
          <a:ln w="15875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feld 118">
            <a:extLst>
              <a:ext uri="{FF2B5EF4-FFF2-40B4-BE49-F238E27FC236}">
                <a16:creationId xmlns:a16="http://schemas.microsoft.com/office/drawing/2014/main" id="{11FA8FEF-BB63-2AF8-E346-67C07F3EA5E5}"/>
              </a:ext>
            </a:extLst>
          </p:cNvPr>
          <p:cNvSpPr txBox="1"/>
          <p:nvPr/>
        </p:nvSpPr>
        <p:spPr>
          <a:xfrm>
            <a:off x="1239784" y="3834653"/>
            <a:ext cx="162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">
                <a:solidFill>
                  <a:schemeClr val="bg1"/>
                </a:solidFill>
              </a:rPr>
              <a:t>PV</a:t>
            </a:r>
          </a:p>
        </p:txBody>
      </p:sp>
      <p:grpSp>
        <p:nvGrpSpPr>
          <p:cNvPr id="120" name="Gruppieren 119">
            <a:extLst>
              <a:ext uri="{FF2B5EF4-FFF2-40B4-BE49-F238E27FC236}">
                <a16:creationId xmlns:a16="http://schemas.microsoft.com/office/drawing/2014/main" id="{FD57A194-2FCD-21BD-E016-59BEEEDEE243}"/>
              </a:ext>
            </a:extLst>
          </p:cNvPr>
          <p:cNvGrpSpPr>
            <a:grpSpLocks/>
          </p:cNvGrpSpPr>
          <p:nvPr/>
        </p:nvGrpSpPr>
        <p:grpSpPr>
          <a:xfrm>
            <a:off x="1441983" y="3443354"/>
            <a:ext cx="385859" cy="316655"/>
            <a:chOff x="7963239" y="1667072"/>
            <a:chExt cx="343156" cy="263402"/>
          </a:xfrm>
          <a:solidFill>
            <a:schemeClr val="accent3"/>
          </a:solidFill>
        </p:grpSpPr>
        <p:sp>
          <p:nvSpPr>
            <p:cNvPr id="121" name="Parallelogramm 120">
              <a:extLst>
                <a:ext uri="{FF2B5EF4-FFF2-40B4-BE49-F238E27FC236}">
                  <a16:creationId xmlns:a16="http://schemas.microsoft.com/office/drawing/2014/main" id="{B4077576-6D10-049B-E81B-14011A7F7522}"/>
                </a:ext>
              </a:extLst>
            </p:cNvPr>
            <p:cNvSpPr/>
            <p:nvPr/>
          </p:nvSpPr>
          <p:spPr>
            <a:xfrm flipH="1">
              <a:off x="7963239" y="1667072"/>
              <a:ext cx="126018" cy="131701"/>
            </a:xfrm>
            <a:prstGeom prst="parallelogram">
              <a:avLst>
                <a:gd name="adj" fmla="val 34660"/>
              </a:avLst>
            </a:prstGeom>
            <a:solidFill>
              <a:srgbClr val="196076"/>
            </a:solidFill>
            <a:ln w="127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122" name="Parallelogramm 121">
              <a:extLst>
                <a:ext uri="{FF2B5EF4-FFF2-40B4-BE49-F238E27FC236}">
                  <a16:creationId xmlns:a16="http://schemas.microsoft.com/office/drawing/2014/main" id="{793C86EC-2FF9-A36F-189D-58C9C54AF029}"/>
                </a:ext>
              </a:extLst>
            </p:cNvPr>
            <p:cNvSpPr/>
            <p:nvPr/>
          </p:nvSpPr>
          <p:spPr>
            <a:xfrm flipH="1">
              <a:off x="8050788" y="1667072"/>
              <a:ext cx="126018" cy="131701"/>
            </a:xfrm>
            <a:prstGeom prst="parallelogram">
              <a:avLst>
                <a:gd name="adj" fmla="val 34660"/>
              </a:avLst>
            </a:prstGeom>
            <a:solidFill>
              <a:srgbClr val="196076"/>
            </a:solidFill>
            <a:ln w="127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123" name="Parallelogramm 122">
              <a:extLst>
                <a:ext uri="{FF2B5EF4-FFF2-40B4-BE49-F238E27FC236}">
                  <a16:creationId xmlns:a16="http://schemas.microsoft.com/office/drawing/2014/main" id="{38946A04-D2F3-6450-4D2A-81BE65878AE7}"/>
                </a:ext>
              </a:extLst>
            </p:cNvPr>
            <p:cNvSpPr/>
            <p:nvPr/>
          </p:nvSpPr>
          <p:spPr>
            <a:xfrm flipH="1">
              <a:off x="8138337" y="1667072"/>
              <a:ext cx="126018" cy="131701"/>
            </a:xfrm>
            <a:prstGeom prst="parallelogram">
              <a:avLst>
                <a:gd name="adj" fmla="val 34660"/>
              </a:avLst>
            </a:prstGeom>
            <a:solidFill>
              <a:srgbClr val="196076"/>
            </a:solidFill>
            <a:ln w="127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124" name="Parallelogramm 123">
              <a:extLst>
                <a:ext uri="{FF2B5EF4-FFF2-40B4-BE49-F238E27FC236}">
                  <a16:creationId xmlns:a16="http://schemas.microsoft.com/office/drawing/2014/main" id="{385F3F1F-98EF-0FC6-8711-17646914A91C}"/>
                </a:ext>
              </a:extLst>
            </p:cNvPr>
            <p:cNvSpPr/>
            <p:nvPr/>
          </p:nvSpPr>
          <p:spPr>
            <a:xfrm flipH="1">
              <a:off x="8005279" y="1798773"/>
              <a:ext cx="126018" cy="131701"/>
            </a:xfrm>
            <a:prstGeom prst="parallelogram">
              <a:avLst>
                <a:gd name="adj" fmla="val 34660"/>
              </a:avLst>
            </a:prstGeom>
            <a:solidFill>
              <a:srgbClr val="196076"/>
            </a:solidFill>
            <a:ln w="127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125" name="Parallelogramm 124">
              <a:extLst>
                <a:ext uri="{FF2B5EF4-FFF2-40B4-BE49-F238E27FC236}">
                  <a16:creationId xmlns:a16="http://schemas.microsoft.com/office/drawing/2014/main" id="{CE8D6B29-B2EB-2800-6D0B-77F283E4ED52}"/>
                </a:ext>
              </a:extLst>
            </p:cNvPr>
            <p:cNvSpPr/>
            <p:nvPr/>
          </p:nvSpPr>
          <p:spPr>
            <a:xfrm flipH="1">
              <a:off x="8092829" y="1798773"/>
              <a:ext cx="126018" cy="131701"/>
            </a:xfrm>
            <a:prstGeom prst="parallelogram">
              <a:avLst>
                <a:gd name="adj" fmla="val 34660"/>
              </a:avLst>
            </a:prstGeom>
            <a:solidFill>
              <a:srgbClr val="196076"/>
            </a:solidFill>
            <a:ln w="127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126" name="Parallelogramm 125">
              <a:extLst>
                <a:ext uri="{FF2B5EF4-FFF2-40B4-BE49-F238E27FC236}">
                  <a16:creationId xmlns:a16="http://schemas.microsoft.com/office/drawing/2014/main" id="{6EB38949-E3A5-0AA7-5355-62B2052DD372}"/>
                </a:ext>
              </a:extLst>
            </p:cNvPr>
            <p:cNvSpPr/>
            <p:nvPr/>
          </p:nvSpPr>
          <p:spPr>
            <a:xfrm flipH="1">
              <a:off x="8180377" y="1798773"/>
              <a:ext cx="126018" cy="131701"/>
            </a:xfrm>
            <a:prstGeom prst="parallelogram">
              <a:avLst>
                <a:gd name="adj" fmla="val 34660"/>
              </a:avLst>
            </a:prstGeom>
            <a:solidFill>
              <a:srgbClr val="196076"/>
            </a:solidFill>
            <a:ln w="127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</p:grpSp>
      <p:grpSp>
        <p:nvGrpSpPr>
          <p:cNvPr id="127" name="Gruppieren 126">
            <a:extLst>
              <a:ext uri="{FF2B5EF4-FFF2-40B4-BE49-F238E27FC236}">
                <a16:creationId xmlns:a16="http://schemas.microsoft.com/office/drawing/2014/main" id="{441CDCC3-0DC8-BA06-6B51-0E08979AEA1D}"/>
              </a:ext>
            </a:extLst>
          </p:cNvPr>
          <p:cNvGrpSpPr>
            <a:grpSpLocks/>
          </p:cNvGrpSpPr>
          <p:nvPr/>
        </p:nvGrpSpPr>
        <p:grpSpPr>
          <a:xfrm>
            <a:off x="831141" y="3443354"/>
            <a:ext cx="385859" cy="316655"/>
            <a:chOff x="7963239" y="1667072"/>
            <a:chExt cx="343156" cy="263402"/>
          </a:xfrm>
          <a:solidFill>
            <a:schemeClr val="accent3"/>
          </a:solidFill>
        </p:grpSpPr>
        <p:sp>
          <p:nvSpPr>
            <p:cNvPr id="1024" name="Parallelogramm 1023">
              <a:extLst>
                <a:ext uri="{FF2B5EF4-FFF2-40B4-BE49-F238E27FC236}">
                  <a16:creationId xmlns:a16="http://schemas.microsoft.com/office/drawing/2014/main" id="{5EB505FD-16B8-8B84-15B4-879CFA663314}"/>
                </a:ext>
              </a:extLst>
            </p:cNvPr>
            <p:cNvSpPr/>
            <p:nvPr/>
          </p:nvSpPr>
          <p:spPr>
            <a:xfrm flipH="1">
              <a:off x="7963239" y="1667072"/>
              <a:ext cx="126018" cy="131701"/>
            </a:xfrm>
            <a:prstGeom prst="parallelogram">
              <a:avLst>
                <a:gd name="adj" fmla="val 34660"/>
              </a:avLst>
            </a:prstGeom>
            <a:solidFill>
              <a:srgbClr val="196076"/>
            </a:solidFill>
            <a:ln w="127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1025" name="Parallelogramm 1024">
              <a:extLst>
                <a:ext uri="{FF2B5EF4-FFF2-40B4-BE49-F238E27FC236}">
                  <a16:creationId xmlns:a16="http://schemas.microsoft.com/office/drawing/2014/main" id="{F3DB1D2B-84F9-73C1-55D7-FB82B61D5C25}"/>
                </a:ext>
              </a:extLst>
            </p:cNvPr>
            <p:cNvSpPr/>
            <p:nvPr/>
          </p:nvSpPr>
          <p:spPr>
            <a:xfrm flipH="1">
              <a:off x="8050788" y="1667072"/>
              <a:ext cx="126018" cy="131701"/>
            </a:xfrm>
            <a:prstGeom prst="parallelogram">
              <a:avLst>
                <a:gd name="adj" fmla="val 34660"/>
              </a:avLst>
            </a:prstGeom>
            <a:solidFill>
              <a:srgbClr val="196076"/>
            </a:solidFill>
            <a:ln w="127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1027" name="Parallelogramm 1026">
              <a:extLst>
                <a:ext uri="{FF2B5EF4-FFF2-40B4-BE49-F238E27FC236}">
                  <a16:creationId xmlns:a16="http://schemas.microsoft.com/office/drawing/2014/main" id="{1E76D880-7985-2DB5-6F9E-CED55E757CEB}"/>
                </a:ext>
              </a:extLst>
            </p:cNvPr>
            <p:cNvSpPr/>
            <p:nvPr/>
          </p:nvSpPr>
          <p:spPr>
            <a:xfrm flipH="1">
              <a:off x="8138337" y="1667072"/>
              <a:ext cx="126018" cy="131701"/>
            </a:xfrm>
            <a:prstGeom prst="parallelogram">
              <a:avLst>
                <a:gd name="adj" fmla="val 34660"/>
              </a:avLst>
            </a:prstGeom>
            <a:solidFill>
              <a:srgbClr val="196076"/>
            </a:solidFill>
            <a:ln w="127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1029" name="Parallelogramm 1028">
              <a:extLst>
                <a:ext uri="{FF2B5EF4-FFF2-40B4-BE49-F238E27FC236}">
                  <a16:creationId xmlns:a16="http://schemas.microsoft.com/office/drawing/2014/main" id="{D0C246CB-0387-E208-CB4D-3EB4E8B72CAE}"/>
                </a:ext>
              </a:extLst>
            </p:cNvPr>
            <p:cNvSpPr/>
            <p:nvPr/>
          </p:nvSpPr>
          <p:spPr>
            <a:xfrm flipH="1">
              <a:off x="8005279" y="1798773"/>
              <a:ext cx="126018" cy="131701"/>
            </a:xfrm>
            <a:prstGeom prst="parallelogram">
              <a:avLst>
                <a:gd name="adj" fmla="val 34660"/>
              </a:avLst>
            </a:prstGeom>
            <a:solidFill>
              <a:srgbClr val="196076"/>
            </a:solidFill>
            <a:ln w="127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1031" name="Parallelogramm 1030">
              <a:extLst>
                <a:ext uri="{FF2B5EF4-FFF2-40B4-BE49-F238E27FC236}">
                  <a16:creationId xmlns:a16="http://schemas.microsoft.com/office/drawing/2014/main" id="{946283BD-89A1-F50F-E26F-8C07C309E69D}"/>
                </a:ext>
              </a:extLst>
            </p:cNvPr>
            <p:cNvSpPr/>
            <p:nvPr/>
          </p:nvSpPr>
          <p:spPr>
            <a:xfrm flipH="1">
              <a:off x="8092829" y="1798773"/>
              <a:ext cx="126018" cy="131701"/>
            </a:xfrm>
            <a:prstGeom prst="parallelogram">
              <a:avLst>
                <a:gd name="adj" fmla="val 34660"/>
              </a:avLst>
            </a:prstGeom>
            <a:solidFill>
              <a:srgbClr val="196076"/>
            </a:solidFill>
            <a:ln w="127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1032" name="Parallelogramm 1031">
              <a:extLst>
                <a:ext uri="{FF2B5EF4-FFF2-40B4-BE49-F238E27FC236}">
                  <a16:creationId xmlns:a16="http://schemas.microsoft.com/office/drawing/2014/main" id="{EB764845-CB88-9B69-E532-42A87E874189}"/>
                </a:ext>
              </a:extLst>
            </p:cNvPr>
            <p:cNvSpPr/>
            <p:nvPr/>
          </p:nvSpPr>
          <p:spPr>
            <a:xfrm flipH="1">
              <a:off x="8180377" y="1798773"/>
              <a:ext cx="126018" cy="131701"/>
            </a:xfrm>
            <a:prstGeom prst="parallelogram">
              <a:avLst>
                <a:gd name="adj" fmla="val 34660"/>
              </a:avLst>
            </a:prstGeom>
            <a:solidFill>
              <a:srgbClr val="196076"/>
            </a:solidFill>
            <a:ln w="127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</p:grpSp>
      <p:grpSp>
        <p:nvGrpSpPr>
          <p:cNvPr id="1033" name="Gruppieren 1032">
            <a:extLst>
              <a:ext uri="{FF2B5EF4-FFF2-40B4-BE49-F238E27FC236}">
                <a16:creationId xmlns:a16="http://schemas.microsoft.com/office/drawing/2014/main" id="{99E404BB-0415-DE5D-ECBC-DF755EF21F8A}"/>
              </a:ext>
            </a:extLst>
          </p:cNvPr>
          <p:cNvGrpSpPr>
            <a:grpSpLocks/>
          </p:cNvGrpSpPr>
          <p:nvPr/>
        </p:nvGrpSpPr>
        <p:grpSpPr>
          <a:xfrm>
            <a:off x="1137410" y="3790490"/>
            <a:ext cx="385859" cy="316655"/>
            <a:chOff x="7963239" y="1667072"/>
            <a:chExt cx="343156" cy="263402"/>
          </a:xfrm>
          <a:solidFill>
            <a:schemeClr val="accent3"/>
          </a:solidFill>
        </p:grpSpPr>
        <p:sp>
          <p:nvSpPr>
            <p:cNvPr id="1034" name="Parallelogramm 1033">
              <a:extLst>
                <a:ext uri="{FF2B5EF4-FFF2-40B4-BE49-F238E27FC236}">
                  <a16:creationId xmlns:a16="http://schemas.microsoft.com/office/drawing/2014/main" id="{86F403E5-3B47-03E7-D006-4E23803F383C}"/>
                </a:ext>
              </a:extLst>
            </p:cNvPr>
            <p:cNvSpPr/>
            <p:nvPr/>
          </p:nvSpPr>
          <p:spPr>
            <a:xfrm flipH="1">
              <a:off x="7963239" y="1667072"/>
              <a:ext cx="126018" cy="131701"/>
            </a:xfrm>
            <a:prstGeom prst="parallelogram">
              <a:avLst>
                <a:gd name="adj" fmla="val 34660"/>
              </a:avLst>
            </a:prstGeom>
            <a:solidFill>
              <a:srgbClr val="196076"/>
            </a:solidFill>
            <a:ln w="127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1035" name="Parallelogramm 1034">
              <a:extLst>
                <a:ext uri="{FF2B5EF4-FFF2-40B4-BE49-F238E27FC236}">
                  <a16:creationId xmlns:a16="http://schemas.microsoft.com/office/drawing/2014/main" id="{430E3054-B0E9-95A0-14E8-6F55A4427110}"/>
                </a:ext>
              </a:extLst>
            </p:cNvPr>
            <p:cNvSpPr/>
            <p:nvPr/>
          </p:nvSpPr>
          <p:spPr>
            <a:xfrm flipH="1">
              <a:off x="8050788" y="1667072"/>
              <a:ext cx="126018" cy="131701"/>
            </a:xfrm>
            <a:prstGeom prst="parallelogram">
              <a:avLst>
                <a:gd name="adj" fmla="val 34660"/>
              </a:avLst>
            </a:prstGeom>
            <a:solidFill>
              <a:srgbClr val="196076"/>
            </a:solidFill>
            <a:ln w="127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1036" name="Parallelogramm 1035">
              <a:extLst>
                <a:ext uri="{FF2B5EF4-FFF2-40B4-BE49-F238E27FC236}">
                  <a16:creationId xmlns:a16="http://schemas.microsoft.com/office/drawing/2014/main" id="{E84022E8-DDF5-477D-09CB-52FCBA5A895B}"/>
                </a:ext>
              </a:extLst>
            </p:cNvPr>
            <p:cNvSpPr/>
            <p:nvPr/>
          </p:nvSpPr>
          <p:spPr>
            <a:xfrm flipH="1">
              <a:off x="8138337" y="1667072"/>
              <a:ext cx="126018" cy="131701"/>
            </a:xfrm>
            <a:prstGeom prst="parallelogram">
              <a:avLst>
                <a:gd name="adj" fmla="val 34660"/>
              </a:avLst>
            </a:prstGeom>
            <a:solidFill>
              <a:srgbClr val="196076"/>
            </a:solidFill>
            <a:ln w="127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1037" name="Parallelogramm 1036">
              <a:extLst>
                <a:ext uri="{FF2B5EF4-FFF2-40B4-BE49-F238E27FC236}">
                  <a16:creationId xmlns:a16="http://schemas.microsoft.com/office/drawing/2014/main" id="{23382F8A-4514-BA7A-FD21-CD4F898670D7}"/>
                </a:ext>
              </a:extLst>
            </p:cNvPr>
            <p:cNvSpPr/>
            <p:nvPr/>
          </p:nvSpPr>
          <p:spPr>
            <a:xfrm flipH="1">
              <a:off x="8005279" y="1798773"/>
              <a:ext cx="126018" cy="131701"/>
            </a:xfrm>
            <a:prstGeom prst="parallelogram">
              <a:avLst>
                <a:gd name="adj" fmla="val 34660"/>
              </a:avLst>
            </a:prstGeom>
            <a:solidFill>
              <a:srgbClr val="196076"/>
            </a:solidFill>
            <a:ln w="127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1038" name="Parallelogramm 1037">
              <a:extLst>
                <a:ext uri="{FF2B5EF4-FFF2-40B4-BE49-F238E27FC236}">
                  <a16:creationId xmlns:a16="http://schemas.microsoft.com/office/drawing/2014/main" id="{3CC8C97C-B862-0691-0113-25CB730DC10F}"/>
                </a:ext>
              </a:extLst>
            </p:cNvPr>
            <p:cNvSpPr/>
            <p:nvPr/>
          </p:nvSpPr>
          <p:spPr>
            <a:xfrm flipH="1">
              <a:off x="8092829" y="1798773"/>
              <a:ext cx="126018" cy="131701"/>
            </a:xfrm>
            <a:prstGeom prst="parallelogram">
              <a:avLst>
                <a:gd name="adj" fmla="val 34660"/>
              </a:avLst>
            </a:prstGeom>
            <a:solidFill>
              <a:srgbClr val="196076"/>
            </a:solidFill>
            <a:ln w="127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1039" name="Parallelogramm 1038">
              <a:extLst>
                <a:ext uri="{FF2B5EF4-FFF2-40B4-BE49-F238E27FC236}">
                  <a16:creationId xmlns:a16="http://schemas.microsoft.com/office/drawing/2014/main" id="{E2C6FF14-3A9C-E3B5-4B9B-A0828691BA7F}"/>
                </a:ext>
              </a:extLst>
            </p:cNvPr>
            <p:cNvSpPr/>
            <p:nvPr/>
          </p:nvSpPr>
          <p:spPr>
            <a:xfrm flipH="1">
              <a:off x="8180377" y="1798773"/>
              <a:ext cx="126018" cy="131701"/>
            </a:xfrm>
            <a:prstGeom prst="parallelogram">
              <a:avLst>
                <a:gd name="adj" fmla="val 34660"/>
              </a:avLst>
            </a:prstGeom>
            <a:solidFill>
              <a:srgbClr val="196076"/>
            </a:solidFill>
            <a:ln w="127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</p:grpSp>
      <p:grpSp>
        <p:nvGrpSpPr>
          <p:cNvPr id="1040" name="Gruppieren 1039">
            <a:extLst>
              <a:ext uri="{FF2B5EF4-FFF2-40B4-BE49-F238E27FC236}">
                <a16:creationId xmlns:a16="http://schemas.microsoft.com/office/drawing/2014/main" id="{7486E79E-3F60-43B4-157E-6ED675C4625F}"/>
              </a:ext>
            </a:extLst>
          </p:cNvPr>
          <p:cNvGrpSpPr>
            <a:grpSpLocks/>
          </p:cNvGrpSpPr>
          <p:nvPr/>
        </p:nvGrpSpPr>
        <p:grpSpPr>
          <a:xfrm>
            <a:off x="1441983" y="3790490"/>
            <a:ext cx="385859" cy="316655"/>
            <a:chOff x="7963239" y="1667072"/>
            <a:chExt cx="343156" cy="263402"/>
          </a:xfrm>
          <a:solidFill>
            <a:schemeClr val="accent3"/>
          </a:solidFill>
        </p:grpSpPr>
        <p:sp>
          <p:nvSpPr>
            <p:cNvPr id="1041" name="Parallelogramm 1040">
              <a:extLst>
                <a:ext uri="{FF2B5EF4-FFF2-40B4-BE49-F238E27FC236}">
                  <a16:creationId xmlns:a16="http://schemas.microsoft.com/office/drawing/2014/main" id="{F5EE3F50-7C82-A4D3-4BFC-CE09C149C18F}"/>
                </a:ext>
              </a:extLst>
            </p:cNvPr>
            <p:cNvSpPr/>
            <p:nvPr/>
          </p:nvSpPr>
          <p:spPr>
            <a:xfrm flipH="1">
              <a:off x="7963239" y="1667072"/>
              <a:ext cx="126018" cy="131701"/>
            </a:xfrm>
            <a:prstGeom prst="parallelogram">
              <a:avLst>
                <a:gd name="adj" fmla="val 34660"/>
              </a:avLst>
            </a:prstGeom>
            <a:solidFill>
              <a:srgbClr val="196076"/>
            </a:solidFill>
            <a:ln w="127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1042" name="Parallelogramm 1041">
              <a:extLst>
                <a:ext uri="{FF2B5EF4-FFF2-40B4-BE49-F238E27FC236}">
                  <a16:creationId xmlns:a16="http://schemas.microsoft.com/office/drawing/2014/main" id="{A51571B1-0EA4-2BF9-D449-1BCE7EF12ECD}"/>
                </a:ext>
              </a:extLst>
            </p:cNvPr>
            <p:cNvSpPr/>
            <p:nvPr/>
          </p:nvSpPr>
          <p:spPr>
            <a:xfrm flipH="1">
              <a:off x="8050788" y="1667072"/>
              <a:ext cx="126018" cy="131701"/>
            </a:xfrm>
            <a:prstGeom prst="parallelogram">
              <a:avLst>
                <a:gd name="adj" fmla="val 34660"/>
              </a:avLst>
            </a:prstGeom>
            <a:solidFill>
              <a:srgbClr val="196076"/>
            </a:solidFill>
            <a:ln w="127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1043" name="Parallelogramm 1042">
              <a:extLst>
                <a:ext uri="{FF2B5EF4-FFF2-40B4-BE49-F238E27FC236}">
                  <a16:creationId xmlns:a16="http://schemas.microsoft.com/office/drawing/2014/main" id="{BBF95EA9-F739-CE66-ED40-943FA13B3A76}"/>
                </a:ext>
              </a:extLst>
            </p:cNvPr>
            <p:cNvSpPr/>
            <p:nvPr/>
          </p:nvSpPr>
          <p:spPr>
            <a:xfrm flipH="1">
              <a:off x="8138337" y="1667072"/>
              <a:ext cx="126018" cy="131701"/>
            </a:xfrm>
            <a:prstGeom prst="parallelogram">
              <a:avLst>
                <a:gd name="adj" fmla="val 34660"/>
              </a:avLst>
            </a:prstGeom>
            <a:solidFill>
              <a:srgbClr val="196076"/>
            </a:solidFill>
            <a:ln w="127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1044" name="Parallelogramm 1043">
              <a:extLst>
                <a:ext uri="{FF2B5EF4-FFF2-40B4-BE49-F238E27FC236}">
                  <a16:creationId xmlns:a16="http://schemas.microsoft.com/office/drawing/2014/main" id="{14383021-3A41-BEB2-3609-33F055B0BD54}"/>
                </a:ext>
              </a:extLst>
            </p:cNvPr>
            <p:cNvSpPr/>
            <p:nvPr/>
          </p:nvSpPr>
          <p:spPr>
            <a:xfrm flipH="1">
              <a:off x="8005279" y="1798773"/>
              <a:ext cx="126018" cy="131701"/>
            </a:xfrm>
            <a:prstGeom prst="parallelogram">
              <a:avLst>
                <a:gd name="adj" fmla="val 34660"/>
              </a:avLst>
            </a:prstGeom>
            <a:solidFill>
              <a:srgbClr val="196076"/>
            </a:solidFill>
            <a:ln w="127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1045" name="Parallelogramm 1044">
              <a:extLst>
                <a:ext uri="{FF2B5EF4-FFF2-40B4-BE49-F238E27FC236}">
                  <a16:creationId xmlns:a16="http://schemas.microsoft.com/office/drawing/2014/main" id="{8B779877-58AF-A62A-933C-50ACA0753B87}"/>
                </a:ext>
              </a:extLst>
            </p:cNvPr>
            <p:cNvSpPr/>
            <p:nvPr/>
          </p:nvSpPr>
          <p:spPr>
            <a:xfrm flipH="1">
              <a:off x="8092829" y="1798773"/>
              <a:ext cx="126018" cy="131701"/>
            </a:xfrm>
            <a:prstGeom prst="parallelogram">
              <a:avLst>
                <a:gd name="adj" fmla="val 34660"/>
              </a:avLst>
            </a:prstGeom>
            <a:solidFill>
              <a:srgbClr val="196076"/>
            </a:solidFill>
            <a:ln w="127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1046" name="Parallelogramm 1045">
              <a:extLst>
                <a:ext uri="{FF2B5EF4-FFF2-40B4-BE49-F238E27FC236}">
                  <a16:creationId xmlns:a16="http://schemas.microsoft.com/office/drawing/2014/main" id="{66955B79-4D55-DF58-5E9A-F299CEF09D11}"/>
                </a:ext>
              </a:extLst>
            </p:cNvPr>
            <p:cNvSpPr/>
            <p:nvPr/>
          </p:nvSpPr>
          <p:spPr>
            <a:xfrm flipH="1">
              <a:off x="8180377" y="1798773"/>
              <a:ext cx="126018" cy="131701"/>
            </a:xfrm>
            <a:prstGeom prst="parallelogram">
              <a:avLst>
                <a:gd name="adj" fmla="val 34660"/>
              </a:avLst>
            </a:prstGeom>
            <a:solidFill>
              <a:srgbClr val="196076"/>
            </a:solidFill>
            <a:ln w="127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</p:grpSp>
      <p:grpSp>
        <p:nvGrpSpPr>
          <p:cNvPr id="1047" name="Gruppieren 1046">
            <a:extLst>
              <a:ext uri="{FF2B5EF4-FFF2-40B4-BE49-F238E27FC236}">
                <a16:creationId xmlns:a16="http://schemas.microsoft.com/office/drawing/2014/main" id="{D0CFE654-E7FD-8273-115F-F19A6D4DCFCF}"/>
              </a:ext>
            </a:extLst>
          </p:cNvPr>
          <p:cNvGrpSpPr>
            <a:grpSpLocks/>
          </p:cNvGrpSpPr>
          <p:nvPr/>
        </p:nvGrpSpPr>
        <p:grpSpPr>
          <a:xfrm>
            <a:off x="831141" y="3790490"/>
            <a:ext cx="385859" cy="316655"/>
            <a:chOff x="7963239" y="1667072"/>
            <a:chExt cx="343156" cy="263402"/>
          </a:xfrm>
          <a:solidFill>
            <a:schemeClr val="accent3"/>
          </a:solidFill>
        </p:grpSpPr>
        <p:sp>
          <p:nvSpPr>
            <p:cNvPr id="1048" name="Parallelogramm 1047">
              <a:extLst>
                <a:ext uri="{FF2B5EF4-FFF2-40B4-BE49-F238E27FC236}">
                  <a16:creationId xmlns:a16="http://schemas.microsoft.com/office/drawing/2014/main" id="{A9C42E30-B724-ACAF-AF44-CCB92FB0DE79}"/>
                </a:ext>
              </a:extLst>
            </p:cNvPr>
            <p:cNvSpPr/>
            <p:nvPr/>
          </p:nvSpPr>
          <p:spPr>
            <a:xfrm flipH="1">
              <a:off x="7963239" y="1667072"/>
              <a:ext cx="126018" cy="131701"/>
            </a:xfrm>
            <a:prstGeom prst="parallelogram">
              <a:avLst>
                <a:gd name="adj" fmla="val 34660"/>
              </a:avLst>
            </a:prstGeom>
            <a:solidFill>
              <a:srgbClr val="196076"/>
            </a:solidFill>
            <a:ln w="127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1049" name="Parallelogramm 1048">
              <a:extLst>
                <a:ext uri="{FF2B5EF4-FFF2-40B4-BE49-F238E27FC236}">
                  <a16:creationId xmlns:a16="http://schemas.microsoft.com/office/drawing/2014/main" id="{952A2BDC-2512-9611-3569-E5CA4E212F7A}"/>
                </a:ext>
              </a:extLst>
            </p:cNvPr>
            <p:cNvSpPr/>
            <p:nvPr/>
          </p:nvSpPr>
          <p:spPr>
            <a:xfrm flipH="1">
              <a:off x="8050788" y="1667072"/>
              <a:ext cx="126018" cy="131701"/>
            </a:xfrm>
            <a:prstGeom prst="parallelogram">
              <a:avLst>
                <a:gd name="adj" fmla="val 34660"/>
              </a:avLst>
            </a:prstGeom>
            <a:solidFill>
              <a:srgbClr val="196076"/>
            </a:solidFill>
            <a:ln w="127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1050" name="Parallelogramm 1049">
              <a:extLst>
                <a:ext uri="{FF2B5EF4-FFF2-40B4-BE49-F238E27FC236}">
                  <a16:creationId xmlns:a16="http://schemas.microsoft.com/office/drawing/2014/main" id="{14E2F258-CE58-09AD-32F5-079048A2F881}"/>
                </a:ext>
              </a:extLst>
            </p:cNvPr>
            <p:cNvSpPr/>
            <p:nvPr/>
          </p:nvSpPr>
          <p:spPr>
            <a:xfrm flipH="1">
              <a:off x="8138337" y="1667072"/>
              <a:ext cx="126018" cy="131701"/>
            </a:xfrm>
            <a:prstGeom prst="parallelogram">
              <a:avLst>
                <a:gd name="adj" fmla="val 34660"/>
              </a:avLst>
            </a:prstGeom>
            <a:solidFill>
              <a:srgbClr val="196076"/>
            </a:solidFill>
            <a:ln w="127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1051" name="Parallelogramm 1050">
              <a:extLst>
                <a:ext uri="{FF2B5EF4-FFF2-40B4-BE49-F238E27FC236}">
                  <a16:creationId xmlns:a16="http://schemas.microsoft.com/office/drawing/2014/main" id="{682E89BB-2897-2CFC-8E90-BD65335A04A8}"/>
                </a:ext>
              </a:extLst>
            </p:cNvPr>
            <p:cNvSpPr/>
            <p:nvPr/>
          </p:nvSpPr>
          <p:spPr>
            <a:xfrm flipH="1">
              <a:off x="8005279" y="1798773"/>
              <a:ext cx="126018" cy="131701"/>
            </a:xfrm>
            <a:prstGeom prst="parallelogram">
              <a:avLst>
                <a:gd name="adj" fmla="val 34660"/>
              </a:avLst>
            </a:prstGeom>
            <a:solidFill>
              <a:srgbClr val="196076"/>
            </a:solidFill>
            <a:ln w="127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1052" name="Parallelogramm 1051">
              <a:extLst>
                <a:ext uri="{FF2B5EF4-FFF2-40B4-BE49-F238E27FC236}">
                  <a16:creationId xmlns:a16="http://schemas.microsoft.com/office/drawing/2014/main" id="{A63648AE-6811-D5B6-7DEB-FAD49878B47E}"/>
                </a:ext>
              </a:extLst>
            </p:cNvPr>
            <p:cNvSpPr/>
            <p:nvPr/>
          </p:nvSpPr>
          <p:spPr>
            <a:xfrm flipH="1">
              <a:off x="8092829" y="1798773"/>
              <a:ext cx="126018" cy="131701"/>
            </a:xfrm>
            <a:prstGeom prst="parallelogram">
              <a:avLst>
                <a:gd name="adj" fmla="val 34660"/>
              </a:avLst>
            </a:prstGeom>
            <a:solidFill>
              <a:srgbClr val="196076"/>
            </a:solidFill>
            <a:ln w="127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1053" name="Parallelogramm 1052">
              <a:extLst>
                <a:ext uri="{FF2B5EF4-FFF2-40B4-BE49-F238E27FC236}">
                  <a16:creationId xmlns:a16="http://schemas.microsoft.com/office/drawing/2014/main" id="{B6B2B73E-B6C6-E248-A5FA-5AC42E84733E}"/>
                </a:ext>
              </a:extLst>
            </p:cNvPr>
            <p:cNvSpPr/>
            <p:nvPr/>
          </p:nvSpPr>
          <p:spPr>
            <a:xfrm flipH="1">
              <a:off x="8180377" y="1798773"/>
              <a:ext cx="126018" cy="131701"/>
            </a:xfrm>
            <a:prstGeom prst="parallelogram">
              <a:avLst>
                <a:gd name="adj" fmla="val 34660"/>
              </a:avLst>
            </a:prstGeom>
            <a:solidFill>
              <a:srgbClr val="196076"/>
            </a:solidFill>
            <a:ln w="127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</p:grpSp>
      <p:grpSp>
        <p:nvGrpSpPr>
          <p:cNvPr id="1054" name="Gruppieren 1053">
            <a:extLst>
              <a:ext uri="{FF2B5EF4-FFF2-40B4-BE49-F238E27FC236}">
                <a16:creationId xmlns:a16="http://schemas.microsoft.com/office/drawing/2014/main" id="{302EBB95-B72A-1069-D9B5-39E6E473E0D1}"/>
              </a:ext>
            </a:extLst>
          </p:cNvPr>
          <p:cNvGrpSpPr>
            <a:grpSpLocks/>
          </p:cNvGrpSpPr>
          <p:nvPr/>
        </p:nvGrpSpPr>
        <p:grpSpPr>
          <a:xfrm>
            <a:off x="1137410" y="4137626"/>
            <a:ext cx="385859" cy="316655"/>
            <a:chOff x="7963239" y="1667072"/>
            <a:chExt cx="343156" cy="263402"/>
          </a:xfrm>
          <a:solidFill>
            <a:schemeClr val="accent3"/>
          </a:solidFill>
        </p:grpSpPr>
        <p:sp>
          <p:nvSpPr>
            <p:cNvPr id="1055" name="Parallelogramm 1054">
              <a:extLst>
                <a:ext uri="{FF2B5EF4-FFF2-40B4-BE49-F238E27FC236}">
                  <a16:creationId xmlns:a16="http://schemas.microsoft.com/office/drawing/2014/main" id="{6B6B7832-2E74-94E2-CB08-020C773F52DA}"/>
                </a:ext>
              </a:extLst>
            </p:cNvPr>
            <p:cNvSpPr/>
            <p:nvPr/>
          </p:nvSpPr>
          <p:spPr>
            <a:xfrm flipH="1">
              <a:off x="7963239" y="1667072"/>
              <a:ext cx="126018" cy="131701"/>
            </a:xfrm>
            <a:prstGeom prst="parallelogram">
              <a:avLst>
                <a:gd name="adj" fmla="val 34660"/>
              </a:avLst>
            </a:prstGeom>
            <a:solidFill>
              <a:srgbClr val="196076"/>
            </a:solidFill>
            <a:ln w="127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1056" name="Parallelogramm 1055">
              <a:extLst>
                <a:ext uri="{FF2B5EF4-FFF2-40B4-BE49-F238E27FC236}">
                  <a16:creationId xmlns:a16="http://schemas.microsoft.com/office/drawing/2014/main" id="{A5C85BD6-F0E4-BE51-7144-95CA0B7C8C13}"/>
                </a:ext>
              </a:extLst>
            </p:cNvPr>
            <p:cNvSpPr/>
            <p:nvPr/>
          </p:nvSpPr>
          <p:spPr>
            <a:xfrm flipH="1">
              <a:off x="8050788" y="1667072"/>
              <a:ext cx="126018" cy="131701"/>
            </a:xfrm>
            <a:prstGeom prst="parallelogram">
              <a:avLst>
                <a:gd name="adj" fmla="val 34660"/>
              </a:avLst>
            </a:prstGeom>
            <a:solidFill>
              <a:srgbClr val="196076"/>
            </a:solidFill>
            <a:ln w="127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1057" name="Parallelogramm 1056">
              <a:extLst>
                <a:ext uri="{FF2B5EF4-FFF2-40B4-BE49-F238E27FC236}">
                  <a16:creationId xmlns:a16="http://schemas.microsoft.com/office/drawing/2014/main" id="{EFAC8729-AE16-8022-8805-1DE603DF7B23}"/>
                </a:ext>
              </a:extLst>
            </p:cNvPr>
            <p:cNvSpPr/>
            <p:nvPr/>
          </p:nvSpPr>
          <p:spPr>
            <a:xfrm flipH="1">
              <a:off x="8138337" y="1667072"/>
              <a:ext cx="126018" cy="131701"/>
            </a:xfrm>
            <a:prstGeom prst="parallelogram">
              <a:avLst>
                <a:gd name="adj" fmla="val 34660"/>
              </a:avLst>
            </a:prstGeom>
            <a:solidFill>
              <a:srgbClr val="196076"/>
            </a:solidFill>
            <a:ln w="127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1058" name="Parallelogramm 1057">
              <a:extLst>
                <a:ext uri="{FF2B5EF4-FFF2-40B4-BE49-F238E27FC236}">
                  <a16:creationId xmlns:a16="http://schemas.microsoft.com/office/drawing/2014/main" id="{16CBA4F8-CB95-86A1-7DE8-73DCC6D93BB7}"/>
                </a:ext>
              </a:extLst>
            </p:cNvPr>
            <p:cNvSpPr/>
            <p:nvPr/>
          </p:nvSpPr>
          <p:spPr>
            <a:xfrm flipH="1">
              <a:off x="8005279" y="1798773"/>
              <a:ext cx="126018" cy="131701"/>
            </a:xfrm>
            <a:prstGeom prst="parallelogram">
              <a:avLst>
                <a:gd name="adj" fmla="val 34660"/>
              </a:avLst>
            </a:prstGeom>
            <a:solidFill>
              <a:srgbClr val="196076"/>
            </a:solidFill>
            <a:ln w="127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1059" name="Parallelogramm 1058">
              <a:extLst>
                <a:ext uri="{FF2B5EF4-FFF2-40B4-BE49-F238E27FC236}">
                  <a16:creationId xmlns:a16="http://schemas.microsoft.com/office/drawing/2014/main" id="{DF2C86CA-E7C2-EDD9-87CB-0053232D4353}"/>
                </a:ext>
              </a:extLst>
            </p:cNvPr>
            <p:cNvSpPr/>
            <p:nvPr/>
          </p:nvSpPr>
          <p:spPr>
            <a:xfrm flipH="1">
              <a:off x="8092829" y="1798773"/>
              <a:ext cx="126018" cy="131701"/>
            </a:xfrm>
            <a:prstGeom prst="parallelogram">
              <a:avLst>
                <a:gd name="adj" fmla="val 34660"/>
              </a:avLst>
            </a:prstGeom>
            <a:solidFill>
              <a:srgbClr val="196076"/>
            </a:solidFill>
            <a:ln w="127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1060" name="Parallelogramm 1059">
              <a:extLst>
                <a:ext uri="{FF2B5EF4-FFF2-40B4-BE49-F238E27FC236}">
                  <a16:creationId xmlns:a16="http://schemas.microsoft.com/office/drawing/2014/main" id="{DD692CEC-E39B-1D3F-7AC2-EC83A2C6EE77}"/>
                </a:ext>
              </a:extLst>
            </p:cNvPr>
            <p:cNvSpPr/>
            <p:nvPr/>
          </p:nvSpPr>
          <p:spPr>
            <a:xfrm flipH="1">
              <a:off x="8180377" y="1798773"/>
              <a:ext cx="126018" cy="131701"/>
            </a:xfrm>
            <a:prstGeom prst="parallelogram">
              <a:avLst>
                <a:gd name="adj" fmla="val 34660"/>
              </a:avLst>
            </a:prstGeom>
            <a:solidFill>
              <a:srgbClr val="196076"/>
            </a:solidFill>
            <a:ln w="127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</p:grpSp>
      <p:grpSp>
        <p:nvGrpSpPr>
          <p:cNvPr id="1061" name="Gruppieren 1060">
            <a:extLst>
              <a:ext uri="{FF2B5EF4-FFF2-40B4-BE49-F238E27FC236}">
                <a16:creationId xmlns:a16="http://schemas.microsoft.com/office/drawing/2014/main" id="{C3F68018-9ED0-79ED-12FA-7C1AA20CABAD}"/>
              </a:ext>
            </a:extLst>
          </p:cNvPr>
          <p:cNvGrpSpPr>
            <a:grpSpLocks/>
          </p:cNvGrpSpPr>
          <p:nvPr/>
        </p:nvGrpSpPr>
        <p:grpSpPr>
          <a:xfrm>
            <a:off x="1441983" y="4137626"/>
            <a:ext cx="385859" cy="316655"/>
            <a:chOff x="7963239" y="1667072"/>
            <a:chExt cx="343156" cy="263402"/>
          </a:xfrm>
          <a:solidFill>
            <a:schemeClr val="accent3"/>
          </a:solidFill>
        </p:grpSpPr>
        <p:sp>
          <p:nvSpPr>
            <p:cNvPr id="1062" name="Parallelogramm 1061">
              <a:extLst>
                <a:ext uri="{FF2B5EF4-FFF2-40B4-BE49-F238E27FC236}">
                  <a16:creationId xmlns:a16="http://schemas.microsoft.com/office/drawing/2014/main" id="{B3A6D259-C80F-D4E4-ED46-6DA5971E06A9}"/>
                </a:ext>
              </a:extLst>
            </p:cNvPr>
            <p:cNvSpPr/>
            <p:nvPr/>
          </p:nvSpPr>
          <p:spPr>
            <a:xfrm flipH="1">
              <a:off x="7963239" y="1667072"/>
              <a:ext cx="126018" cy="131701"/>
            </a:xfrm>
            <a:prstGeom prst="parallelogram">
              <a:avLst>
                <a:gd name="adj" fmla="val 34660"/>
              </a:avLst>
            </a:prstGeom>
            <a:solidFill>
              <a:srgbClr val="196076"/>
            </a:solidFill>
            <a:ln w="127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1063" name="Parallelogramm 1062">
              <a:extLst>
                <a:ext uri="{FF2B5EF4-FFF2-40B4-BE49-F238E27FC236}">
                  <a16:creationId xmlns:a16="http://schemas.microsoft.com/office/drawing/2014/main" id="{31EEBC65-EF38-857C-E6BE-145A37E93706}"/>
                </a:ext>
              </a:extLst>
            </p:cNvPr>
            <p:cNvSpPr/>
            <p:nvPr/>
          </p:nvSpPr>
          <p:spPr>
            <a:xfrm flipH="1">
              <a:off x="8050788" y="1667072"/>
              <a:ext cx="126018" cy="131701"/>
            </a:xfrm>
            <a:prstGeom prst="parallelogram">
              <a:avLst>
                <a:gd name="adj" fmla="val 34660"/>
              </a:avLst>
            </a:prstGeom>
            <a:solidFill>
              <a:srgbClr val="196076"/>
            </a:solidFill>
            <a:ln w="127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1064" name="Parallelogramm 1063">
              <a:extLst>
                <a:ext uri="{FF2B5EF4-FFF2-40B4-BE49-F238E27FC236}">
                  <a16:creationId xmlns:a16="http://schemas.microsoft.com/office/drawing/2014/main" id="{35EC8560-995A-DA25-BF59-5115B3BE1464}"/>
                </a:ext>
              </a:extLst>
            </p:cNvPr>
            <p:cNvSpPr/>
            <p:nvPr/>
          </p:nvSpPr>
          <p:spPr>
            <a:xfrm flipH="1">
              <a:off x="8138337" y="1667072"/>
              <a:ext cx="126018" cy="131701"/>
            </a:xfrm>
            <a:prstGeom prst="parallelogram">
              <a:avLst>
                <a:gd name="adj" fmla="val 34660"/>
              </a:avLst>
            </a:prstGeom>
            <a:solidFill>
              <a:srgbClr val="196076"/>
            </a:solidFill>
            <a:ln w="127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1065" name="Parallelogramm 1064">
              <a:extLst>
                <a:ext uri="{FF2B5EF4-FFF2-40B4-BE49-F238E27FC236}">
                  <a16:creationId xmlns:a16="http://schemas.microsoft.com/office/drawing/2014/main" id="{788B94F3-55AC-186A-369B-048A79E6934B}"/>
                </a:ext>
              </a:extLst>
            </p:cNvPr>
            <p:cNvSpPr/>
            <p:nvPr/>
          </p:nvSpPr>
          <p:spPr>
            <a:xfrm flipH="1">
              <a:off x="8005279" y="1798773"/>
              <a:ext cx="126018" cy="131701"/>
            </a:xfrm>
            <a:prstGeom prst="parallelogram">
              <a:avLst>
                <a:gd name="adj" fmla="val 34660"/>
              </a:avLst>
            </a:prstGeom>
            <a:solidFill>
              <a:srgbClr val="196076"/>
            </a:solidFill>
            <a:ln w="127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1066" name="Parallelogramm 1065">
              <a:extLst>
                <a:ext uri="{FF2B5EF4-FFF2-40B4-BE49-F238E27FC236}">
                  <a16:creationId xmlns:a16="http://schemas.microsoft.com/office/drawing/2014/main" id="{85A3BE3D-B002-6AA0-FA84-584FC09D2694}"/>
                </a:ext>
              </a:extLst>
            </p:cNvPr>
            <p:cNvSpPr/>
            <p:nvPr/>
          </p:nvSpPr>
          <p:spPr>
            <a:xfrm flipH="1">
              <a:off x="8092829" y="1798773"/>
              <a:ext cx="126018" cy="131701"/>
            </a:xfrm>
            <a:prstGeom prst="parallelogram">
              <a:avLst>
                <a:gd name="adj" fmla="val 34660"/>
              </a:avLst>
            </a:prstGeom>
            <a:solidFill>
              <a:srgbClr val="196076"/>
            </a:solidFill>
            <a:ln w="127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1067" name="Parallelogramm 1066">
              <a:extLst>
                <a:ext uri="{FF2B5EF4-FFF2-40B4-BE49-F238E27FC236}">
                  <a16:creationId xmlns:a16="http://schemas.microsoft.com/office/drawing/2014/main" id="{DE08018F-1E68-340F-B26B-E9BA13DF9893}"/>
                </a:ext>
              </a:extLst>
            </p:cNvPr>
            <p:cNvSpPr/>
            <p:nvPr/>
          </p:nvSpPr>
          <p:spPr>
            <a:xfrm flipH="1">
              <a:off x="8180377" y="1798773"/>
              <a:ext cx="126018" cy="131701"/>
            </a:xfrm>
            <a:prstGeom prst="parallelogram">
              <a:avLst>
                <a:gd name="adj" fmla="val 34660"/>
              </a:avLst>
            </a:prstGeom>
            <a:solidFill>
              <a:srgbClr val="196076"/>
            </a:solidFill>
            <a:ln w="127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</p:grpSp>
      <p:grpSp>
        <p:nvGrpSpPr>
          <p:cNvPr id="1068" name="Gruppieren 1067">
            <a:extLst>
              <a:ext uri="{FF2B5EF4-FFF2-40B4-BE49-F238E27FC236}">
                <a16:creationId xmlns:a16="http://schemas.microsoft.com/office/drawing/2014/main" id="{C9B64B24-813E-A478-A1AA-1242F8357175}"/>
              </a:ext>
            </a:extLst>
          </p:cNvPr>
          <p:cNvGrpSpPr>
            <a:grpSpLocks/>
          </p:cNvGrpSpPr>
          <p:nvPr/>
        </p:nvGrpSpPr>
        <p:grpSpPr>
          <a:xfrm>
            <a:off x="831141" y="4137626"/>
            <a:ext cx="385859" cy="316655"/>
            <a:chOff x="7963239" y="1667072"/>
            <a:chExt cx="343156" cy="263402"/>
          </a:xfrm>
          <a:solidFill>
            <a:schemeClr val="accent3"/>
          </a:solidFill>
        </p:grpSpPr>
        <p:sp>
          <p:nvSpPr>
            <p:cNvPr id="1069" name="Parallelogramm 1068">
              <a:extLst>
                <a:ext uri="{FF2B5EF4-FFF2-40B4-BE49-F238E27FC236}">
                  <a16:creationId xmlns:a16="http://schemas.microsoft.com/office/drawing/2014/main" id="{A1AB3D53-86FB-A068-9DFB-1454F8E03EA7}"/>
                </a:ext>
              </a:extLst>
            </p:cNvPr>
            <p:cNvSpPr/>
            <p:nvPr/>
          </p:nvSpPr>
          <p:spPr>
            <a:xfrm flipH="1">
              <a:off x="7963239" y="1667072"/>
              <a:ext cx="126018" cy="131701"/>
            </a:xfrm>
            <a:prstGeom prst="parallelogram">
              <a:avLst>
                <a:gd name="adj" fmla="val 34660"/>
              </a:avLst>
            </a:prstGeom>
            <a:solidFill>
              <a:srgbClr val="196076"/>
            </a:solidFill>
            <a:ln w="127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1070" name="Parallelogramm 1069">
              <a:extLst>
                <a:ext uri="{FF2B5EF4-FFF2-40B4-BE49-F238E27FC236}">
                  <a16:creationId xmlns:a16="http://schemas.microsoft.com/office/drawing/2014/main" id="{6730EA73-7C82-C361-894A-B31566AB0AFA}"/>
                </a:ext>
              </a:extLst>
            </p:cNvPr>
            <p:cNvSpPr/>
            <p:nvPr/>
          </p:nvSpPr>
          <p:spPr>
            <a:xfrm flipH="1">
              <a:off x="8050788" y="1667072"/>
              <a:ext cx="126018" cy="131701"/>
            </a:xfrm>
            <a:prstGeom prst="parallelogram">
              <a:avLst>
                <a:gd name="adj" fmla="val 34660"/>
              </a:avLst>
            </a:prstGeom>
            <a:solidFill>
              <a:srgbClr val="196076"/>
            </a:solidFill>
            <a:ln w="127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1071" name="Parallelogramm 1070">
              <a:extLst>
                <a:ext uri="{FF2B5EF4-FFF2-40B4-BE49-F238E27FC236}">
                  <a16:creationId xmlns:a16="http://schemas.microsoft.com/office/drawing/2014/main" id="{C5EC53F1-21CB-0763-BBA9-B3665D068FFB}"/>
                </a:ext>
              </a:extLst>
            </p:cNvPr>
            <p:cNvSpPr/>
            <p:nvPr/>
          </p:nvSpPr>
          <p:spPr>
            <a:xfrm flipH="1">
              <a:off x="8138337" y="1667072"/>
              <a:ext cx="126018" cy="131701"/>
            </a:xfrm>
            <a:prstGeom prst="parallelogram">
              <a:avLst>
                <a:gd name="adj" fmla="val 34660"/>
              </a:avLst>
            </a:prstGeom>
            <a:solidFill>
              <a:srgbClr val="196076"/>
            </a:solidFill>
            <a:ln w="127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1072" name="Parallelogramm 1071">
              <a:extLst>
                <a:ext uri="{FF2B5EF4-FFF2-40B4-BE49-F238E27FC236}">
                  <a16:creationId xmlns:a16="http://schemas.microsoft.com/office/drawing/2014/main" id="{F319F5B5-8414-CE38-53B1-7231EE99708A}"/>
                </a:ext>
              </a:extLst>
            </p:cNvPr>
            <p:cNvSpPr/>
            <p:nvPr/>
          </p:nvSpPr>
          <p:spPr>
            <a:xfrm flipH="1">
              <a:off x="8005279" y="1798773"/>
              <a:ext cx="126018" cy="131701"/>
            </a:xfrm>
            <a:prstGeom prst="parallelogram">
              <a:avLst>
                <a:gd name="adj" fmla="val 34660"/>
              </a:avLst>
            </a:prstGeom>
            <a:solidFill>
              <a:srgbClr val="196076"/>
            </a:solidFill>
            <a:ln w="127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1073" name="Parallelogramm 1072">
              <a:extLst>
                <a:ext uri="{FF2B5EF4-FFF2-40B4-BE49-F238E27FC236}">
                  <a16:creationId xmlns:a16="http://schemas.microsoft.com/office/drawing/2014/main" id="{40559487-C96A-EB86-D7DF-92EAC502F992}"/>
                </a:ext>
              </a:extLst>
            </p:cNvPr>
            <p:cNvSpPr/>
            <p:nvPr/>
          </p:nvSpPr>
          <p:spPr>
            <a:xfrm flipH="1">
              <a:off x="8092829" y="1798773"/>
              <a:ext cx="126018" cy="131701"/>
            </a:xfrm>
            <a:prstGeom prst="parallelogram">
              <a:avLst>
                <a:gd name="adj" fmla="val 34660"/>
              </a:avLst>
            </a:prstGeom>
            <a:solidFill>
              <a:srgbClr val="196076"/>
            </a:solidFill>
            <a:ln w="127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1074" name="Parallelogramm 1073">
              <a:extLst>
                <a:ext uri="{FF2B5EF4-FFF2-40B4-BE49-F238E27FC236}">
                  <a16:creationId xmlns:a16="http://schemas.microsoft.com/office/drawing/2014/main" id="{33F225FE-B1CB-71D3-6BE6-872A3F7DD3F6}"/>
                </a:ext>
              </a:extLst>
            </p:cNvPr>
            <p:cNvSpPr/>
            <p:nvPr/>
          </p:nvSpPr>
          <p:spPr>
            <a:xfrm flipH="1">
              <a:off x="8180377" y="1798773"/>
              <a:ext cx="126018" cy="131701"/>
            </a:xfrm>
            <a:prstGeom prst="parallelogram">
              <a:avLst>
                <a:gd name="adj" fmla="val 34660"/>
              </a:avLst>
            </a:prstGeom>
            <a:solidFill>
              <a:srgbClr val="196076"/>
            </a:solidFill>
            <a:ln w="127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</p:grpSp>
      <p:grpSp>
        <p:nvGrpSpPr>
          <p:cNvPr id="1075" name="Gruppieren 1074">
            <a:extLst>
              <a:ext uri="{FF2B5EF4-FFF2-40B4-BE49-F238E27FC236}">
                <a16:creationId xmlns:a16="http://schemas.microsoft.com/office/drawing/2014/main" id="{A9B3D598-5673-CC9B-404F-D4BAD3F88ACE}"/>
              </a:ext>
            </a:extLst>
          </p:cNvPr>
          <p:cNvGrpSpPr>
            <a:grpSpLocks/>
          </p:cNvGrpSpPr>
          <p:nvPr/>
        </p:nvGrpSpPr>
        <p:grpSpPr>
          <a:xfrm>
            <a:off x="1129949" y="1574790"/>
            <a:ext cx="385859" cy="316655"/>
            <a:chOff x="7963239" y="1667072"/>
            <a:chExt cx="343156" cy="263402"/>
          </a:xfrm>
          <a:solidFill>
            <a:schemeClr val="accent3"/>
          </a:solidFill>
        </p:grpSpPr>
        <p:sp>
          <p:nvSpPr>
            <p:cNvPr id="1076" name="Parallelogramm 1075">
              <a:extLst>
                <a:ext uri="{FF2B5EF4-FFF2-40B4-BE49-F238E27FC236}">
                  <a16:creationId xmlns:a16="http://schemas.microsoft.com/office/drawing/2014/main" id="{5871DDE2-A262-2B79-7807-5F15704B4BC1}"/>
                </a:ext>
              </a:extLst>
            </p:cNvPr>
            <p:cNvSpPr/>
            <p:nvPr/>
          </p:nvSpPr>
          <p:spPr>
            <a:xfrm flipH="1">
              <a:off x="7963239" y="1667072"/>
              <a:ext cx="126018" cy="131701"/>
            </a:xfrm>
            <a:prstGeom prst="parallelogram">
              <a:avLst>
                <a:gd name="adj" fmla="val 34660"/>
              </a:avLst>
            </a:prstGeom>
            <a:solidFill>
              <a:srgbClr val="196076"/>
            </a:solidFill>
            <a:ln w="127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1077" name="Parallelogramm 1076">
              <a:extLst>
                <a:ext uri="{FF2B5EF4-FFF2-40B4-BE49-F238E27FC236}">
                  <a16:creationId xmlns:a16="http://schemas.microsoft.com/office/drawing/2014/main" id="{79025645-2B4D-68FF-DF60-0DF4E37B52C4}"/>
                </a:ext>
              </a:extLst>
            </p:cNvPr>
            <p:cNvSpPr/>
            <p:nvPr/>
          </p:nvSpPr>
          <p:spPr>
            <a:xfrm flipH="1">
              <a:off x="8050788" y="1667072"/>
              <a:ext cx="126018" cy="131701"/>
            </a:xfrm>
            <a:prstGeom prst="parallelogram">
              <a:avLst>
                <a:gd name="adj" fmla="val 34660"/>
              </a:avLst>
            </a:prstGeom>
            <a:solidFill>
              <a:srgbClr val="196076"/>
            </a:solidFill>
            <a:ln w="127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1078" name="Parallelogramm 1077">
              <a:extLst>
                <a:ext uri="{FF2B5EF4-FFF2-40B4-BE49-F238E27FC236}">
                  <a16:creationId xmlns:a16="http://schemas.microsoft.com/office/drawing/2014/main" id="{505BB548-871B-976D-01E9-E92CDD81B7F5}"/>
                </a:ext>
              </a:extLst>
            </p:cNvPr>
            <p:cNvSpPr/>
            <p:nvPr/>
          </p:nvSpPr>
          <p:spPr>
            <a:xfrm flipH="1">
              <a:off x="8138337" y="1667072"/>
              <a:ext cx="126018" cy="131701"/>
            </a:xfrm>
            <a:prstGeom prst="parallelogram">
              <a:avLst>
                <a:gd name="adj" fmla="val 34660"/>
              </a:avLst>
            </a:prstGeom>
            <a:solidFill>
              <a:srgbClr val="196076"/>
            </a:solidFill>
            <a:ln w="127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1079" name="Parallelogramm 1078">
              <a:extLst>
                <a:ext uri="{FF2B5EF4-FFF2-40B4-BE49-F238E27FC236}">
                  <a16:creationId xmlns:a16="http://schemas.microsoft.com/office/drawing/2014/main" id="{B2C793CA-611F-A4AB-A11B-38059BA16090}"/>
                </a:ext>
              </a:extLst>
            </p:cNvPr>
            <p:cNvSpPr/>
            <p:nvPr/>
          </p:nvSpPr>
          <p:spPr>
            <a:xfrm flipH="1">
              <a:off x="8005279" y="1798773"/>
              <a:ext cx="126018" cy="131701"/>
            </a:xfrm>
            <a:prstGeom prst="parallelogram">
              <a:avLst>
                <a:gd name="adj" fmla="val 34660"/>
              </a:avLst>
            </a:prstGeom>
            <a:solidFill>
              <a:srgbClr val="196076"/>
            </a:solidFill>
            <a:ln w="127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1080" name="Parallelogramm 1079">
              <a:extLst>
                <a:ext uri="{FF2B5EF4-FFF2-40B4-BE49-F238E27FC236}">
                  <a16:creationId xmlns:a16="http://schemas.microsoft.com/office/drawing/2014/main" id="{5142BF16-D439-47BE-D862-F6F0B785F510}"/>
                </a:ext>
              </a:extLst>
            </p:cNvPr>
            <p:cNvSpPr/>
            <p:nvPr/>
          </p:nvSpPr>
          <p:spPr>
            <a:xfrm flipH="1">
              <a:off x="8092829" y="1798773"/>
              <a:ext cx="126018" cy="131701"/>
            </a:xfrm>
            <a:prstGeom prst="parallelogram">
              <a:avLst>
                <a:gd name="adj" fmla="val 34660"/>
              </a:avLst>
            </a:prstGeom>
            <a:solidFill>
              <a:srgbClr val="196076"/>
            </a:solidFill>
            <a:ln w="127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1081" name="Parallelogramm 1080">
              <a:extLst>
                <a:ext uri="{FF2B5EF4-FFF2-40B4-BE49-F238E27FC236}">
                  <a16:creationId xmlns:a16="http://schemas.microsoft.com/office/drawing/2014/main" id="{C145BBFE-4B28-2CAE-2381-DCAD8405FFAF}"/>
                </a:ext>
              </a:extLst>
            </p:cNvPr>
            <p:cNvSpPr/>
            <p:nvPr/>
          </p:nvSpPr>
          <p:spPr>
            <a:xfrm flipH="1">
              <a:off x="8180377" y="1798773"/>
              <a:ext cx="126018" cy="131701"/>
            </a:xfrm>
            <a:prstGeom prst="parallelogram">
              <a:avLst>
                <a:gd name="adj" fmla="val 34660"/>
              </a:avLst>
            </a:prstGeom>
            <a:solidFill>
              <a:srgbClr val="196076"/>
            </a:solidFill>
            <a:ln w="127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</p:grpSp>
      <p:pic>
        <p:nvPicPr>
          <p:cNvPr id="1082" name="Grafik 1081">
            <a:extLst>
              <a:ext uri="{FF2B5EF4-FFF2-40B4-BE49-F238E27FC236}">
                <a16:creationId xmlns:a16="http://schemas.microsoft.com/office/drawing/2014/main" id="{B483A5D0-9A6A-1546-5FA1-4F6F22AB3B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19" t="10317" r="1569" b="1101"/>
          <a:stretch/>
        </p:blipFill>
        <p:spPr>
          <a:xfrm>
            <a:off x="7547070" y="3070556"/>
            <a:ext cx="4128869" cy="1977820"/>
          </a:xfrm>
          <a:prstGeom prst="rect">
            <a:avLst/>
          </a:prstGeom>
        </p:spPr>
      </p:pic>
      <p:cxnSp>
        <p:nvCxnSpPr>
          <p:cNvPr id="1084" name="Gerader Verbinder 1083">
            <a:extLst>
              <a:ext uri="{FF2B5EF4-FFF2-40B4-BE49-F238E27FC236}">
                <a16:creationId xmlns:a16="http://schemas.microsoft.com/office/drawing/2014/main" id="{65395405-3999-D7B4-6170-F0734DDDFA35}"/>
              </a:ext>
            </a:extLst>
          </p:cNvPr>
          <p:cNvCxnSpPr>
            <a:cxnSpLocks/>
          </p:cNvCxnSpPr>
          <p:nvPr/>
        </p:nvCxnSpPr>
        <p:spPr>
          <a:xfrm>
            <a:off x="515938" y="2985867"/>
            <a:ext cx="11160000" cy="0"/>
          </a:xfrm>
          <a:prstGeom prst="line">
            <a:avLst/>
          </a:prstGeom>
          <a:ln w="9525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 descr="Erneuerbare Energien">
            <a:extLst>
              <a:ext uri="{FF2B5EF4-FFF2-40B4-BE49-F238E27FC236}">
                <a16:creationId xmlns:a16="http://schemas.microsoft.com/office/drawing/2014/main" id="{0DA9DBB6-F17F-AC75-943C-2116E09D0E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38362" y="5295337"/>
            <a:ext cx="625759" cy="625759"/>
          </a:xfrm>
          <a:prstGeom prst="rect">
            <a:avLst/>
          </a:prstGeom>
        </p:spPr>
      </p:pic>
      <p:pic>
        <p:nvPicPr>
          <p:cNvPr id="9" name="Grafik 8" descr="Ein Bild, das Himmel, draußen, Solarzelle, Tag enthält.&#10;&#10;Automatisch generierte Beschreibung">
            <a:extLst>
              <a:ext uri="{FF2B5EF4-FFF2-40B4-BE49-F238E27FC236}">
                <a16:creationId xmlns:a16="http://schemas.microsoft.com/office/drawing/2014/main" id="{AA7FAB0C-10C0-BB6A-A534-A335B0FA6B8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2654" y="1035727"/>
            <a:ext cx="2823284" cy="1875077"/>
          </a:xfrm>
          <a:prstGeom prst="rect">
            <a:avLst/>
          </a:prstGeom>
          <a:ln w="3583" cap="flat"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0BBBB38E-3046-B874-09CB-694A27B607D0}"/>
              </a:ext>
            </a:extLst>
          </p:cNvPr>
          <p:cNvSpPr txBox="1"/>
          <p:nvPr/>
        </p:nvSpPr>
        <p:spPr>
          <a:xfrm>
            <a:off x="8013482" y="3073315"/>
            <a:ext cx="3450335" cy="230833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de-DE" sz="1050"/>
              <a:t>Prognostizierte Eigenerzeugung / </a:t>
            </a:r>
            <a:r>
              <a:rPr lang="de-DE" sz="1050" b="0"/>
              <a:t>Gesamtstrombedarf</a:t>
            </a:r>
          </a:p>
        </p:txBody>
      </p:sp>
    </p:spTree>
    <p:extLst>
      <p:ext uri="{BB962C8B-B14F-4D97-AF65-F5344CB8AC3E}">
        <p14:creationId xmlns:p14="http://schemas.microsoft.com/office/powerpoint/2010/main" val="41644032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EA55923C-D96F-C02D-9660-D7A5D719504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8986936" cy="5968654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3EFFF948-26D1-919C-745A-6F1088A40D2C}"/>
              </a:ext>
            </a:extLst>
          </p:cNvPr>
          <p:cNvSpPr/>
          <p:nvPr/>
        </p:nvSpPr>
        <p:spPr>
          <a:xfrm>
            <a:off x="0" y="-11576"/>
            <a:ext cx="9062720" cy="6053559"/>
          </a:xfrm>
          <a:prstGeom prst="rect">
            <a:avLst/>
          </a:prstGeom>
          <a:gradFill>
            <a:gsLst>
              <a:gs pos="80000">
                <a:srgbClr val="FBFBFB">
                  <a:alpha val="92000"/>
                </a:srgbClr>
              </a:gs>
              <a:gs pos="61000">
                <a:schemeClr val="bg1">
                  <a:alpha val="0"/>
                </a:schemeClr>
              </a:gs>
              <a:gs pos="100000">
                <a:schemeClr val="bg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US" err="1"/>
          </a:p>
        </p:txBody>
      </p:sp>
      <p:sp>
        <p:nvSpPr>
          <p:cNvPr id="4" name="Titel 2">
            <a:extLst>
              <a:ext uri="{FF2B5EF4-FFF2-40B4-BE49-F238E27FC236}">
                <a16:creationId xmlns:a16="http://schemas.microsoft.com/office/drawing/2014/main" id="{5E546B82-975C-7A86-8E36-A7609158C086}"/>
              </a:ext>
            </a:extLst>
          </p:cNvPr>
          <p:cNvSpPr txBox="1">
            <a:spLocks/>
          </p:cNvSpPr>
          <p:nvPr/>
        </p:nvSpPr>
        <p:spPr>
          <a:xfrm>
            <a:off x="7315201" y="0"/>
            <a:ext cx="4572000" cy="5966461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algn="l" defTabSz="9143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1" dirty="0"/>
              <a:t>Weiterdenken und </a:t>
            </a:r>
            <a:br>
              <a:rPr lang="en-US" b="1" dirty="0"/>
            </a:br>
            <a:r>
              <a:rPr lang="en-US" b="1" dirty="0"/>
              <a:t>-</a:t>
            </a:r>
            <a:r>
              <a:rPr lang="en-US" b="1"/>
              <a:t>handeln</a:t>
            </a:r>
            <a:endParaRPr lang="en-US" b="1" dirty="0"/>
          </a:p>
          <a:p>
            <a:r>
              <a:rPr lang="en-US" i="1" dirty="0"/>
              <a:t> </a:t>
            </a:r>
          </a:p>
          <a:p>
            <a:r>
              <a:rPr lang="de-DE" i="1" dirty="0"/>
              <a:t>Welche Maßnahmen ermöglichen die ambitionierten jährlichen Effizienzziele bis 2030?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805326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8DBDB518-107A-CB83-F760-B0732B764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628" y="1706593"/>
            <a:ext cx="2810175" cy="4012490"/>
          </a:xfrm>
          <a:prstGeom prst="rect">
            <a:avLst/>
          </a:prstGeom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4702920-6B5A-94DA-425A-86C1152C572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Transformation </a:t>
            </a:r>
            <a:r>
              <a:rPr lang="en-US"/>
              <a:t>mit</a:t>
            </a:r>
            <a:r>
              <a:rPr lang="en-US" dirty="0"/>
              <a:t> </a:t>
            </a:r>
            <a:r>
              <a:rPr lang="en-US"/>
              <a:t>Konzept</a:t>
            </a:r>
            <a:endParaRPr lang="en-US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E98A4B4-7AAD-4231-8B67-C2E08EBE2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Weiterdenken</a:t>
            </a:r>
            <a:r>
              <a:rPr lang="en-US" dirty="0"/>
              <a:t> und </a:t>
            </a:r>
            <a:r>
              <a:rPr lang="en-US"/>
              <a:t>Handeln</a:t>
            </a:r>
            <a:endParaRPr lang="en-US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071BDF2-3454-BAC4-F20C-D4E569F54AD2}"/>
              </a:ext>
            </a:extLst>
          </p:cNvPr>
          <p:cNvSpPr txBox="1"/>
          <p:nvPr/>
        </p:nvSpPr>
        <p:spPr>
          <a:xfrm>
            <a:off x="4121150" y="1568450"/>
            <a:ext cx="7715250" cy="41033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/>
              <a:t>Zuschuss max. 80.000€ (50.000€) bei einer Förderquote von max. 50% bzw. (40%)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/>
              <a:t>Maßnahmenplan für die Zielerreichung bzw. die Transformation von IST- zu SOLL-Zustand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/>
              <a:t>Einsparkonzept(e) für mindestens ein Vorhaben des EEW-Förderprogramms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/>
              <a:t>Ausarbeitung eines individuellen Transformationspfades zur Erreichung einer CO</a:t>
            </a:r>
            <a:r>
              <a:rPr lang="de-DE" baseline="-25000" dirty="0"/>
              <a:t>2</a:t>
            </a:r>
            <a:r>
              <a:rPr lang="de-DE" dirty="0"/>
              <a:t>-Minderung in Höhe von 40% innerhalb von 10 Jahren nach Projektstart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/>
              <a:t>Laufzeit 12 bzw. 24 Monate 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53674467-DB7D-6287-EE0F-F7CC502BBDFB}"/>
              </a:ext>
            </a:extLst>
          </p:cNvPr>
          <p:cNvSpPr/>
          <p:nvPr/>
        </p:nvSpPr>
        <p:spPr>
          <a:xfrm>
            <a:off x="667219" y="4727120"/>
            <a:ext cx="2616643" cy="8489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err="1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4462CC9A-D45B-CD3E-B801-E6B7CAF18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435" y="4778625"/>
            <a:ext cx="1205182" cy="373906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8E5EFCC8-A7EA-A112-4EE3-688D8907CF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1227" y="4778625"/>
            <a:ext cx="727075" cy="748153"/>
          </a:xfrm>
          <a:prstGeom prst="rect">
            <a:avLst/>
          </a:prstGeom>
        </p:spPr>
      </p:pic>
      <p:sp>
        <p:nvSpPr>
          <p:cNvPr id="18" name="Rechteck 17">
            <a:extLst>
              <a:ext uri="{FF2B5EF4-FFF2-40B4-BE49-F238E27FC236}">
                <a16:creationId xmlns:a16="http://schemas.microsoft.com/office/drawing/2014/main" id="{38AED92B-19DC-B02C-C3DA-09B045F80323}"/>
              </a:ext>
            </a:extLst>
          </p:cNvPr>
          <p:cNvSpPr/>
          <p:nvPr/>
        </p:nvSpPr>
        <p:spPr>
          <a:xfrm>
            <a:off x="660868" y="1811368"/>
            <a:ext cx="2616643" cy="117392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err="1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C536382-CF3E-5851-EB9D-920473718612}"/>
              </a:ext>
            </a:extLst>
          </p:cNvPr>
          <p:cNvSpPr txBox="1"/>
          <p:nvPr/>
        </p:nvSpPr>
        <p:spPr>
          <a:xfrm>
            <a:off x="660869" y="2663184"/>
            <a:ext cx="2616643" cy="27699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de-DE" sz="1200" b="1">
                <a:latin typeface="Google Sans"/>
              </a:rPr>
              <a:t>Modul 5: Transformationskonzepte</a:t>
            </a:r>
            <a:endParaRPr lang="de-DE" sz="1200" b="1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17B0317-F755-748F-92AB-D78359CD83C1}"/>
              </a:ext>
            </a:extLst>
          </p:cNvPr>
          <p:cNvSpPr txBox="1"/>
          <p:nvPr/>
        </p:nvSpPr>
        <p:spPr>
          <a:xfrm>
            <a:off x="660871" y="2234346"/>
            <a:ext cx="2616642" cy="47705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de-DE" sz="1600" b="1" i="0">
                <a:effectLst/>
                <a:latin typeface="Google Sans"/>
              </a:rPr>
              <a:t>Bundesförderung</a:t>
            </a:r>
          </a:p>
          <a:p>
            <a:r>
              <a:rPr lang="de-DE" sz="900" b="0" i="1">
                <a:effectLst/>
                <a:latin typeface="Google Sans"/>
              </a:rPr>
              <a:t>Energie- &amp; Ressourceneffizienz in der Wirtschaft</a:t>
            </a:r>
            <a:endParaRPr lang="de-DE" sz="900" b="1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D02554CC-E3EE-306A-E317-4B9396E2A3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417" y="1866597"/>
            <a:ext cx="2462401" cy="39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0341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Im Haus enthält.&#10;&#10;Automatisch generierte Beschreibung">
            <a:extLst>
              <a:ext uri="{FF2B5EF4-FFF2-40B4-BE49-F238E27FC236}">
                <a16:creationId xmlns:a16="http://schemas.microsoft.com/office/drawing/2014/main" id="{62E3A014-B7DE-E211-43CB-34862EB27E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570" r="33809"/>
          <a:stretch/>
        </p:blipFill>
        <p:spPr>
          <a:xfrm>
            <a:off x="-1" y="0"/>
            <a:ext cx="3368422" cy="6858000"/>
          </a:xfrm>
          <a:prstGeom prst="rect">
            <a:avLst/>
          </a:prstGeom>
        </p:spPr>
      </p:pic>
      <p:sp>
        <p:nvSpPr>
          <p:cNvPr id="88" name="Rechteck 87">
            <a:extLst>
              <a:ext uri="{FF2B5EF4-FFF2-40B4-BE49-F238E27FC236}">
                <a16:creationId xmlns:a16="http://schemas.microsoft.com/office/drawing/2014/main" id="{3DAAF500-1236-8E5F-2423-97FA623D64D4}"/>
              </a:ext>
            </a:extLst>
          </p:cNvPr>
          <p:cNvSpPr/>
          <p:nvPr/>
        </p:nvSpPr>
        <p:spPr>
          <a:xfrm>
            <a:off x="7740816" y="4342452"/>
            <a:ext cx="4083211" cy="4303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err="1"/>
          </a:p>
        </p:txBody>
      </p:sp>
      <p:sp>
        <p:nvSpPr>
          <p:cNvPr id="85" name="Rechteck 84">
            <a:extLst>
              <a:ext uri="{FF2B5EF4-FFF2-40B4-BE49-F238E27FC236}">
                <a16:creationId xmlns:a16="http://schemas.microsoft.com/office/drawing/2014/main" id="{BF52E64D-8F36-7CC6-BB1A-FB69D69388DF}"/>
              </a:ext>
            </a:extLst>
          </p:cNvPr>
          <p:cNvSpPr/>
          <p:nvPr/>
        </p:nvSpPr>
        <p:spPr>
          <a:xfrm>
            <a:off x="7740817" y="1142150"/>
            <a:ext cx="4083210" cy="4303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err="1"/>
          </a:p>
        </p:txBody>
      </p:sp>
      <p:sp>
        <p:nvSpPr>
          <p:cNvPr id="82" name="Rechteck 81">
            <a:extLst>
              <a:ext uri="{FF2B5EF4-FFF2-40B4-BE49-F238E27FC236}">
                <a16:creationId xmlns:a16="http://schemas.microsoft.com/office/drawing/2014/main" id="{861D68E2-75B3-9D66-F989-49D800040117}"/>
              </a:ext>
            </a:extLst>
          </p:cNvPr>
          <p:cNvSpPr/>
          <p:nvPr/>
        </p:nvSpPr>
        <p:spPr>
          <a:xfrm>
            <a:off x="3836731" y="4343026"/>
            <a:ext cx="3834221" cy="4303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err="1"/>
          </a:p>
        </p:txBody>
      </p:sp>
      <p:sp>
        <p:nvSpPr>
          <p:cNvPr id="74" name="Rechteck 73">
            <a:extLst>
              <a:ext uri="{FF2B5EF4-FFF2-40B4-BE49-F238E27FC236}">
                <a16:creationId xmlns:a16="http://schemas.microsoft.com/office/drawing/2014/main" id="{92A91AFC-6002-D67C-439B-B9B9C25967D9}"/>
              </a:ext>
            </a:extLst>
          </p:cNvPr>
          <p:cNvSpPr/>
          <p:nvPr/>
        </p:nvSpPr>
        <p:spPr>
          <a:xfrm>
            <a:off x="3836733" y="1142111"/>
            <a:ext cx="3834220" cy="4303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err="1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5D0951A-7BA0-AFD9-5F4D-A79C46ED69F8}"/>
              </a:ext>
            </a:extLst>
          </p:cNvPr>
          <p:cNvSpPr txBox="1"/>
          <p:nvPr/>
        </p:nvSpPr>
        <p:spPr>
          <a:xfrm>
            <a:off x="7747154" y="1187788"/>
            <a:ext cx="406148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sz="1400" b="1" dirty="0"/>
              <a:t>Anfangen &amp; umsetzen!</a:t>
            </a:r>
            <a:endParaRPr lang="de-DE" sz="1400" b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b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b="1" dirty="0"/>
              <a:t>Umsetzungspartner </a:t>
            </a:r>
            <a:r>
              <a:rPr lang="de-DE" sz="1200" dirty="0"/>
              <a:t>finden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b="1" dirty="0"/>
              <a:t>Lösungen</a:t>
            </a:r>
            <a:r>
              <a:rPr lang="de-DE" sz="1200" dirty="0"/>
              <a:t> im Energiesystem </a:t>
            </a:r>
            <a:r>
              <a:rPr lang="de-DE" sz="1200" b="1" dirty="0"/>
              <a:t>aufeinander abstimmen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b="1" dirty="0"/>
              <a:t>Maßnahmen implementieren</a:t>
            </a:r>
          </a:p>
        </p:txBody>
      </p: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E0813493-DD54-E916-4E55-F4A69256B9C0}"/>
              </a:ext>
            </a:extLst>
          </p:cNvPr>
          <p:cNvSpPr/>
          <p:nvPr/>
        </p:nvSpPr>
        <p:spPr>
          <a:xfrm>
            <a:off x="7744089" y="3179594"/>
            <a:ext cx="890404" cy="530087"/>
          </a:xfrm>
          <a:prstGeom prst="roundRect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de-DE">
                <a:solidFill>
                  <a:schemeClr val="tx1"/>
                </a:solidFill>
              </a:rPr>
              <a:t>DO</a:t>
            </a:r>
          </a:p>
        </p:txBody>
      </p:sp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574A99CA-BCB2-F5C7-DEBC-ECFE5B6C08DF}"/>
              </a:ext>
            </a:extLst>
          </p:cNvPr>
          <p:cNvSpPr/>
          <p:nvPr/>
        </p:nvSpPr>
        <p:spPr>
          <a:xfrm>
            <a:off x="6787423" y="3179595"/>
            <a:ext cx="890404" cy="530087"/>
          </a:xfrm>
          <a:prstGeom prst="roundRect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de-DE">
                <a:solidFill>
                  <a:schemeClr val="tx1"/>
                </a:solidFill>
              </a:rPr>
              <a:t>PLAN</a:t>
            </a:r>
          </a:p>
        </p:txBody>
      </p:sp>
      <p:sp>
        <p:nvSpPr>
          <p:cNvPr id="22" name="Rechteck: abgerundete Ecken 21">
            <a:extLst>
              <a:ext uri="{FF2B5EF4-FFF2-40B4-BE49-F238E27FC236}">
                <a16:creationId xmlns:a16="http://schemas.microsoft.com/office/drawing/2014/main" id="{686DAD55-98DB-FA7A-4343-86DCDD3901A7}"/>
              </a:ext>
            </a:extLst>
          </p:cNvPr>
          <p:cNvSpPr/>
          <p:nvPr/>
        </p:nvSpPr>
        <p:spPr>
          <a:xfrm>
            <a:off x="6779995" y="3758313"/>
            <a:ext cx="897832" cy="530087"/>
          </a:xfrm>
          <a:prstGeom prst="roundRect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de-DE">
                <a:solidFill>
                  <a:schemeClr val="tx1"/>
                </a:solidFill>
              </a:rPr>
              <a:t>ACT</a:t>
            </a:r>
          </a:p>
        </p:txBody>
      </p:sp>
      <p:sp>
        <p:nvSpPr>
          <p:cNvPr id="29" name="Pfeil: gebogen 28">
            <a:extLst>
              <a:ext uri="{FF2B5EF4-FFF2-40B4-BE49-F238E27FC236}">
                <a16:creationId xmlns:a16="http://schemas.microsoft.com/office/drawing/2014/main" id="{C251F4B7-AEDF-52E4-0E93-B5FD05ED9A10}"/>
              </a:ext>
            </a:extLst>
          </p:cNvPr>
          <p:cNvSpPr/>
          <p:nvPr/>
        </p:nvSpPr>
        <p:spPr>
          <a:xfrm rot="18900000">
            <a:off x="7433420" y="3445296"/>
            <a:ext cx="575174" cy="59616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1404724"/>
              <a:gd name="adj5" fmla="val 125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err="1">
              <a:solidFill>
                <a:schemeClr val="tx1"/>
              </a:solidFill>
            </a:endParaRPr>
          </a:p>
        </p:txBody>
      </p:sp>
      <p:sp>
        <p:nvSpPr>
          <p:cNvPr id="31" name="Rechteck: abgerundete Ecken 30">
            <a:extLst>
              <a:ext uri="{FF2B5EF4-FFF2-40B4-BE49-F238E27FC236}">
                <a16:creationId xmlns:a16="http://schemas.microsoft.com/office/drawing/2014/main" id="{15C08708-8845-61C8-21E0-649154506022}"/>
              </a:ext>
            </a:extLst>
          </p:cNvPr>
          <p:cNvSpPr/>
          <p:nvPr/>
        </p:nvSpPr>
        <p:spPr>
          <a:xfrm>
            <a:off x="7744089" y="3758313"/>
            <a:ext cx="890404" cy="530087"/>
          </a:xfrm>
          <a:prstGeom prst="roundRect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de-DE">
                <a:solidFill>
                  <a:schemeClr val="tx1"/>
                </a:solidFill>
              </a:rPr>
              <a:t>CHECK</a:t>
            </a:r>
          </a:p>
        </p:txBody>
      </p:sp>
      <p:pic>
        <p:nvPicPr>
          <p:cNvPr id="34" name="Grafik 33" descr="Erneuerbare Energien">
            <a:extLst>
              <a:ext uri="{FF2B5EF4-FFF2-40B4-BE49-F238E27FC236}">
                <a16:creationId xmlns:a16="http://schemas.microsoft.com/office/drawing/2014/main" id="{CADE775A-38FF-C9C0-3BE1-29D923B85B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11319" y="3834726"/>
            <a:ext cx="380290" cy="380290"/>
          </a:xfrm>
          <a:prstGeom prst="rect">
            <a:avLst/>
          </a:prstGeom>
        </p:spPr>
      </p:pic>
      <p:pic>
        <p:nvPicPr>
          <p:cNvPr id="35" name="Grafik 34" descr="Lupe mit einfarbiger Füllung">
            <a:extLst>
              <a:ext uri="{FF2B5EF4-FFF2-40B4-BE49-F238E27FC236}">
                <a16:creationId xmlns:a16="http://schemas.microsoft.com/office/drawing/2014/main" id="{D755FCF0-C0A9-289E-3437-57EBCBED18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11319" y="3274437"/>
            <a:ext cx="387795" cy="387795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E6ECDA0-F755-227E-3D40-4EF1738E669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0057" y="3789768"/>
            <a:ext cx="340344" cy="458513"/>
          </a:xfrm>
          <a:prstGeom prst="rect">
            <a:avLst/>
          </a:prstGeom>
        </p:spPr>
      </p:pic>
      <p:sp>
        <p:nvSpPr>
          <p:cNvPr id="42" name="Pfeil: gebogen 41">
            <a:extLst>
              <a:ext uri="{FF2B5EF4-FFF2-40B4-BE49-F238E27FC236}">
                <a16:creationId xmlns:a16="http://schemas.microsoft.com/office/drawing/2014/main" id="{77E6D183-9742-AE53-D24D-C1E8B30724C7}"/>
              </a:ext>
            </a:extLst>
          </p:cNvPr>
          <p:cNvSpPr/>
          <p:nvPr/>
        </p:nvSpPr>
        <p:spPr>
          <a:xfrm rot="8100000">
            <a:off x="7423482" y="3437689"/>
            <a:ext cx="575174" cy="59616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1423740"/>
              <a:gd name="adj5" fmla="val 125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err="1">
              <a:solidFill>
                <a:schemeClr val="tx1"/>
              </a:solidFill>
            </a:endParaRP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0D999B5B-1FD9-D43C-C9A8-858C59508B01}"/>
              </a:ext>
            </a:extLst>
          </p:cNvPr>
          <p:cNvSpPr txBox="1"/>
          <p:nvPr/>
        </p:nvSpPr>
        <p:spPr>
          <a:xfrm>
            <a:off x="3843889" y="1189023"/>
            <a:ext cx="3750224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/>
              <a:t>Potenziale erkennen </a:t>
            </a:r>
            <a:r>
              <a:rPr lang="de-DE" sz="1400" b="0" dirty="0"/>
              <a:t>und Ziele formulieren</a:t>
            </a:r>
          </a:p>
          <a:p>
            <a:endParaRPr lang="de-DE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b="0" dirty="0"/>
              <a:t>Organisatorische und technische Maßnahmen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b="1" dirty="0"/>
              <a:t>Betriebs- und Regelungsoptimierung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b="1" dirty="0"/>
              <a:t>Prüfung Fördermittel </a:t>
            </a:r>
            <a:br>
              <a:rPr lang="de-DE" sz="1200" b="1" dirty="0"/>
            </a:br>
            <a:r>
              <a:rPr lang="de-DE" sz="1200" dirty="0"/>
              <a:t>(z.B. </a:t>
            </a:r>
            <a:r>
              <a:rPr lang="de-DE" sz="1200" b="1" dirty="0"/>
              <a:t>Modul 5: Transformationskonzept</a:t>
            </a:r>
            <a:r>
              <a:rPr lang="de-DE" sz="1200" dirty="0"/>
              <a:t>)</a:t>
            </a:r>
            <a:br>
              <a:rPr lang="de-DE" sz="1200" dirty="0"/>
            </a:br>
            <a:endParaRPr lang="de-DE" sz="1200" b="1" dirty="0"/>
          </a:p>
        </p:txBody>
      </p:sp>
      <p:cxnSp>
        <p:nvCxnSpPr>
          <p:cNvPr id="48" name="Gerader Verbinder 47">
            <a:extLst>
              <a:ext uri="{FF2B5EF4-FFF2-40B4-BE49-F238E27FC236}">
                <a16:creationId xmlns:a16="http://schemas.microsoft.com/office/drawing/2014/main" id="{99EC3736-3C43-AA39-B7EE-E4081DA3B627}"/>
              </a:ext>
            </a:extLst>
          </p:cNvPr>
          <p:cNvCxnSpPr>
            <a:cxnSpLocks/>
          </p:cNvCxnSpPr>
          <p:nvPr/>
        </p:nvCxnSpPr>
        <p:spPr>
          <a:xfrm>
            <a:off x="7706342" y="1147230"/>
            <a:ext cx="0" cy="1978106"/>
          </a:xfrm>
          <a:prstGeom prst="line">
            <a:avLst/>
          </a:prstGeom>
          <a:ln w="9525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Gerader Verbinder 64">
            <a:extLst>
              <a:ext uri="{FF2B5EF4-FFF2-40B4-BE49-F238E27FC236}">
                <a16:creationId xmlns:a16="http://schemas.microsoft.com/office/drawing/2014/main" id="{E8D419C9-EB90-93D1-FBD8-149BD6E872DE}"/>
              </a:ext>
            </a:extLst>
          </p:cNvPr>
          <p:cNvCxnSpPr>
            <a:cxnSpLocks/>
          </p:cNvCxnSpPr>
          <p:nvPr/>
        </p:nvCxnSpPr>
        <p:spPr>
          <a:xfrm>
            <a:off x="3843889" y="3735199"/>
            <a:ext cx="2929231" cy="0"/>
          </a:xfrm>
          <a:prstGeom prst="line">
            <a:avLst/>
          </a:prstGeom>
          <a:ln w="9525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29">
            <a:extLst>
              <a:ext uri="{FF2B5EF4-FFF2-40B4-BE49-F238E27FC236}">
                <a16:creationId xmlns:a16="http://schemas.microsoft.com/office/drawing/2014/main" id="{6A9570D9-3DF0-C09E-93B6-92ACC22611C3}"/>
              </a:ext>
            </a:extLst>
          </p:cNvPr>
          <p:cNvSpPr txBox="1"/>
          <p:nvPr/>
        </p:nvSpPr>
        <p:spPr>
          <a:xfrm>
            <a:off x="7747156" y="4393711"/>
            <a:ext cx="406148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sz="1400" b="1" dirty="0"/>
              <a:t>Evaluation</a:t>
            </a:r>
            <a:r>
              <a:rPr lang="de-DE" sz="1400" b="0" dirty="0"/>
              <a:t> der Resultate!</a:t>
            </a:r>
          </a:p>
          <a:p>
            <a:endParaRPr lang="de-DE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b="1" dirty="0"/>
              <a:t>Kontinuierliche und mobile Messungen </a:t>
            </a:r>
            <a:br>
              <a:rPr lang="de-DE" sz="1200" dirty="0"/>
            </a:br>
            <a:endParaRPr lang="de-DE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b="1" dirty="0"/>
              <a:t>Messdatenauswertung und Benchmarking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b="0" dirty="0"/>
              <a:t>Ergebnisaufbereitung und Reporting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175AC7B1-A28A-6618-AD86-6732EB8B8229}"/>
              </a:ext>
            </a:extLst>
          </p:cNvPr>
          <p:cNvSpPr txBox="1"/>
          <p:nvPr/>
        </p:nvSpPr>
        <p:spPr>
          <a:xfrm>
            <a:off x="3836733" y="4393711"/>
            <a:ext cx="3757378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/>
              <a:t>Ergebnisse skalieren!</a:t>
            </a:r>
          </a:p>
          <a:p>
            <a:endParaRPr lang="de-DE" sz="1200" b="1" dirty="0"/>
          </a:p>
          <a:p>
            <a:endParaRPr lang="de-DE" sz="1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b="1" dirty="0"/>
              <a:t>Ausweitung</a:t>
            </a:r>
            <a:r>
              <a:rPr lang="de-DE" sz="1200" b="0" dirty="0"/>
              <a:t> erfolgreicher Maßnahmen auf weitere Anlagen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b="0" dirty="0"/>
              <a:t>Übertragung der „</a:t>
            </a:r>
            <a:r>
              <a:rPr lang="de-DE" sz="1200" b="1" dirty="0"/>
              <a:t>Lessons </a:t>
            </a:r>
            <a:r>
              <a:rPr lang="de-DE" sz="1200" b="1" dirty="0" err="1"/>
              <a:t>learned</a:t>
            </a:r>
            <a:r>
              <a:rPr lang="de-DE" sz="1200" b="1" dirty="0"/>
              <a:t>“ </a:t>
            </a:r>
            <a:r>
              <a:rPr lang="de-DE" sz="1200" b="0" dirty="0"/>
              <a:t>auf weitere Projekte und Standorte</a:t>
            </a:r>
            <a:endParaRPr lang="de-DE" sz="1200" dirty="0"/>
          </a:p>
        </p:txBody>
      </p:sp>
      <p:cxnSp>
        <p:nvCxnSpPr>
          <p:cNvPr id="87" name="Gerader Verbinder 86">
            <a:extLst>
              <a:ext uri="{FF2B5EF4-FFF2-40B4-BE49-F238E27FC236}">
                <a16:creationId xmlns:a16="http://schemas.microsoft.com/office/drawing/2014/main" id="{3A40674F-FA85-0D87-BFFD-3E94F1C53B70}"/>
              </a:ext>
            </a:extLst>
          </p:cNvPr>
          <p:cNvCxnSpPr>
            <a:cxnSpLocks/>
          </p:cNvCxnSpPr>
          <p:nvPr/>
        </p:nvCxnSpPr>
        <p:spPr>
          <a:xfrm>
            <a:off x="7707659" y="4351475"/>
            <a:ext cx="0" cy="1763575"/>
          </a:xfrm>
          <a:prstGeom prst="line">
            <a:avLst/>
          </a:prstGeom>
          <a:ln w="9525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Gerader Verbinder 89">
            <a:extLst>
              <a:ext uri="{FF2B5EF4-FFF2-40B4-BE49-F238E27FC236}">
                <a16:creationId xmlns:a16="http://schemas.microsoft.com/office/drawing/2014/main" id="{BD721E76-D7E1-8BEB-A136-B1BA875D69ED}"/>
              </a:ext>
            </a:extLst>
          </p:cNvPr>
          <p:cNvCxnSpPr>
            <a:cxnSpLocks/>
          </p:cNvCxnSpPr>
          <p:nvPr/>
        </p:nvCxnSpPr>
        <p:spPr>
          <a:xfrm>
            <a:off x="8654045" y="3735199"/>
            <a:ext cx="3169988" cy="0"/>
          </a:xfrm>
          <a:prstGeom prst="line">
            <a:avLst/>
          </a:prstGeom>
          <a:ln w="9525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368D6DDE-368E-C84E-5A9E-2FC175C429ED}"/>
              </a:ext>
            </a:extLst>
          </p:cNvPr>
          <p:cNvSpPr txBox="1">
            <a:spLocks/>
          </p:cNvSpPr>
          <p:nvPr/>
        </p:nvSpPr>
        <p:spPr>
          <a:xfrm>
            <a:off x="3836733" y="333376"/>
            <a:ext cx="7901402" cy="6477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3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b="0" kern="1200" dirty="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dirty="0"/>
              <a:t>Transformationskonzept TRUMPF Hettingen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10C96B90-F29D-CF76-CAC3-EB97F221CF4E}"/>
              </a:ext>
            </a:extLst>
          </p:cNvPr>
          <p:cNvSpPr txBox="1">
            <a:spLocks/>
          </p:cNvSpPr>
          <p:nvPr/>
        </p:nvSpPr>
        <p:spPr>
          <a:xfrm>
            <a:off x="3838273" y="551348"/>
            <a:ext cx="7866365" cy="46132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355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0" indent="0" algn="l" defTabSz="914355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216000" indent="-2160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432000" indent="-2160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648000" indent="-2160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864000" indent="-216000" algn="l" defTabSz="914355" rtl="0" eaLnBrk="1" latinLnBrk="0" hangingPunct="1">
              <a:lnSpc>
                <a:spcPct val="90000"/>
              </a:lnSpc>
              <a:spcBef>
                <a:spcPts val="600"/>
              </a:spcBef>
              <a:buClrTx/>
              <a:buFont typeface="Wingdings" pitchFamily="2" charset="2"/>
              <a:buChar char="§"/>
              <a:defRPr lang="de-DE" sz="1600" b="0" i="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0000" indent="-2160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96000" indent="-2160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12000" indent="-2160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0" dirty="0"/>
              <a:t>Kontinuierliches Lernen und Weiterentwickeln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E92E5387-E7F6-3EF2-0228-03A3ADD5D09D}"/>
              </a:ext>
            </a:extLst>
          </p:cNvPr>
          <p:cNvSpPr/>
          <p:nvPr/>
        </p:nvSpPr>
        <p:spPr>
          <a:xfrm>
            <a:off x="0" y="5974911"/>
            <a:ext cx="3611572" cy="87912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err="1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280A7FEE-69CE-6F79-54F3-848AD02B9351}"/>
              </a:ext>
            </a:extLst>
          </p:cNvPr>
          <p:cNvSpPr txBox="1"/>
          <p:nvPr/>
        </p:nvSpPr>
        <p:spPr>
          <a:xfrm>
            <a:off x="3176" y="6509448"/>
            <a:ext cx="25489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b="1">
                <a:latin typeface="Google Sans"/>
              </a:rPr>
              <a:t>Modul 5: Transformationskonzepte</a:t>
            </a:r>
            <a:endParaRPr lang="de-DE" sz="1200" b="1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7B7298E7-FAC3-7CFA-E8D5-D1E548E8F440}"/>
              </a:ext>
            </a:extLst>
          </p:cNvPr>
          <p:cNvSpPr txBox="1"/>
          <p:nvPr/>
        </p:nvSpPr>
        <p:spPr>
          <a:xfrm>
            <a:off x="3175" y="5964485"/>
            <a:ext cx="3289743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i="0">
                <a:effectLst/>
                <a:latin typeface="Google Sans"/>
              </a:rPr>
              <a:t>Bundesförderung</a:t>
            </a:r>
          </a:p>
          <a:p>
            <a:r>
              <a:rPr lang="de-DE" sz="1000" b="0" i="1">
                <a:effectLst/>
                <a:latin typeface="Google Sans"/>
              </a:rPr>
              <a:t>Energie- &amp; Ressourceneffizienz in der Wirtschaft</a:t>
            </a:r>
            <a:endParaRPr lang="de-DE" sz="1000" b="1"/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FF7E46BB-7AF4-02FA-AFED-99076E21C4D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299" r="69265" b="26516"/>
          <a:stretch/>
        </p:blipFill>
        <p:spPr>
          <a:xfrm>
            <a:off x="2843013" y="5979638"/>
            <a:ext cx="465499" cy="874394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28" name="Tools">
            <a:extLst>
              <a:ext uri="{FF2B5EF4-FFF2-40B4-BE49-F238E27FC236}">
                <a16:creationId xmlns:a16="http://schemas.microsoft.com/office/drawing/2014/main" id="{8D456E96-1EC9-4EEA-942A-38A61C80B32B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8730062" y="3274437"/>
            <a:ext cx="340345" cy="349158"/>
            <a:chOff x="2331664" y="3429099"/>
            <a:chExt cx="533110" cy="504928"/>
          </a:xfrm>
        </p:grpSpPr>
        <p:sp>
          <p:nvSpPr>
            <p:cNvPr id="32" name="MIO_PICTOGRAM_PART1">
              <a:extLst>
                <a:ext uri="{FF2B5EF4-FFF2-40B4-BE49-F238E27FC236}">
                  <a16:creationId xmlns:a16="http://schemas.microsoft.com/office/drawing/2014/main" id="{2B57922F-D7D0-5780-E001-3A748F964F26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352847" y="3429099"/>
              <a:ext cx="511927" cy="504928"/>
            </a:xfrm>
            <a:custGeom>
              <a:avLst/>
              <a:gdLst>
                <a:gd name="T0" fmla="*/ 2698 w 3561"/>
                <a:gd name="T1" fmla="*/ 2 h 3512"/>
                <a:gd name="T2" fmla="*/ 2181 w 3561"/>
                <a:gd name="T3" fmla="*/ 215 h 3512"/>
                <a:gd name="T4" fmla="*/ 1937 w 3561"/>
                <a:gd name="T5" fmla="*/ 800 h 3512"/>
                <a:gd name="T6" fmla="*/ 1933 w 3561"/>
                <a:gd name="T7" fmla="*/ 1065 h 3512"/>
                <a:gd name="T8" fmla="*/ 1108 w 3561"/>
                <a:gd name="T9" fmla="*/ 1891 h 3512"/>
                <a:gd name="T10" fmla="*/ 847 w 3561"/>
                <a:gd name="T11" fmla="*/ 1891 h 3512"/>
                <a:gd name="T12" fmla="*/ 262 w 3561"/>
                <a:gd name="T13" fmla="*/ 2132 h 3512"/>
                <a:gd name="T14" fmla="*/ 70 w 3561"/>
                <a:gd name="T15" fmla="*/ 2861 h 3512"/>
                <a:gd name="T16" fmla="*/ 178 w 3561"/>
                <a:gd name="T17" fmla="*/ 2933 h 3512"/>
                <a:gd name="T18" fmla="*/ 591 w 3561"/>
                <a:gd name="T19" fmla="*/ 2524 h 3512"/>
                <a:gd name="T20" fmla="*/ 747 w 3561"/>
                <a:gd name="T21" fmla="*/ 2520 h 3512"/>
                <a:gd name="T22" fmla="*/ 991 w 3561"/>
                <a:gd name="T23" fmla="*/ 2765 h 3512"/>
                <a:gd name="T24" fmla="*/ 987 w 3561"/>
                <a:gd name="T25" fmla="*/ 2925 h 3512"/>
                <a:gd name="T26" fmla="*/ 579 w 3561"/>
                <a:gd name="T27" fmla="*/ 3334 h 3512"/>
                <a:gd name="T28" fmla="*/ 655 w 3561"/>
                <a:gd name="T29" fmla="*/ 3443 h 3512"/>
                <a:gd name="T30" fmla="*/ 1380 w 3561"/>
                <a:gd name="T31" fmla="*/ 3250 h 3512"/>
                <a:gd name="T32" fmla="*/ 1620 w 3561"/>
                <a:gd name="T33" fmla="*/ 2665 h 3512"/>
                <a:gd name="T34" fmla="*/ 1637 w 3561"/>
                <a:gd name="T35" fmla="*/ 2384 h 3512"/>
                <a:gd name="T36" fmla="*/ 2430 w 3561"/>
                <a:gd name="T37" fmla="*/ 1590 h 3512"/>
                <a:gd name="T38" fmla="*/ 2438 w 3561"/>
                <a:gd name="T39" fmla="*/ 1582 h 3512"/>
                <a:gd name="T40" fmla="*/ 2710 w 3561"/>
                <a:gd name="T41" fmla="*/ 1574 h 3512"/>
                <a:gd name="T42" fmla="*/ 3299 w 3561"/>
                <a:gd name="T43" fmla="*/ 1334 h 3512"/>
                <a:gd name="T44" fmla="*/ 3488 w 3561"/>
                <a:gd name="T45" fmla="*/ 604 h 3512"/>
                <a:gd name="T46" fmla="*/ 3379 w 3561"/>
                <a:gd name="T47" fmla="*/ 532 h 3512"/>
                <a:gd name="T48" fmla="*/ 2971 w 3561"/>
                <a:gd name="T49" fmla="*/ 941 h 3512"/>
                <a:gd name="T50" fmla="*/ 2814 w 3561"/>
                <a:gd name="T51" fmla="*/ 945 h 3512"/>
                <a:gd name="T52" fmla="*/ 2570 w 3561"/>
                <a:gd name="T53" fmla="*/ 700 h 3512"/>
                <a:gd name="T54" fmla="*/ 2570 w 3561"/>
                <a:gd name="T55" fmla="*/ 540 h 3512"/>
                <a:gd name="T56" fmla="*/ 2983 w 3561"/>
                <a:gd name="T57" fmla="*/ 131 h 3512"/>
                <a:gd name="T58" fmla="*/ 2907 w 3561"/>
                <a:gd name="T59" fmla="*/ 22 h 3512"/>
                <a:gd name="T60" fmla="*/ 2698 w 3561"/>
                <a:gd name="T61" fmla="*/ 2 h 3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561" h="3512">
                  <a:moveTo>
                    <a:pt x="2698" y="2"/>
                  </a:moveTo>
                  <a:cubicBezTo>
                    <a:pt x="2544" y="6"/>
                    <a:pt x="2345" y="51"/>
                    <a:pt x="2181" y="215"/>
                  </a:cubicBezTo>
                  <a:cubicBezTo>
                    <a:pt x="2022" y="376"/>
                    <a:pt x="1935" y="588"/>
                    <a:pt x="1937" y="800"/>
                  </a:cubicBezTo>
                  <a:cubicBezTo>
                    <a:pt x="1938" y="904"/>
                    <a:pt x="1966" y="1012"/>
                    <a:pt x="1933" y="1065"/>
                  </a:cubicBezTo>
                  <a:cubicBezTo>
                    <a:pt x="1108" y="1891"/>
                    <a:pt x="1108" y="1891"/>
                    <a:pt x="1108" y="1891"/>
                  </a:cubicBezTo>
                  <a:cubicBezTo>
                    <a:pt x="1052" y="1917"/>
                    <a:pt x="945" y="1892"/>
                    <a:pt x="847" y="1891"/>
                  </a:cubicBezTo>
                  <a:cubicBezTo>
                    <a:pt x="635" y="1889"/>
                    <a:pt x="423" y="1972"/>
                    <a:pt x="262" y="2132"/>
                  </a:cubicBezTo>
                  <a:cubicBezTo>
                    <a:pt x="0" y="2394"/>
                    <a:pt x="39" y="2757"/>
                    <a:pt x="70" y="2861"/>
                  </a:cubicBezTo>
                  <a:cubicBezTo>
                    <a:pt x="85" y="2914"/>
                    <a:pt x="137" y="2974"/>
                    <a:pt x="178" y="2933"/>
                  </a:cubicBezTo>
                  <a:cubicBezTo>
                    <a:pt x="591" y="2524"/>
                    <a:pt x="591" y="2524"/>
                    <a:pt x="591" y="2524"/>
                  </a:cubicBezTo>
                  <a:cubicBezTo>
                    <a:pt x="640" y="2475"/>
                    <a:pt x="700" y="2474"/>
                    <a:pt x="747" y="2520"/>
                  </a:cubicBezTo>
                  <a:cubicBezTo>
                    <a:pt x="991" y="2765"/>
                    <a:pt x="991" y="2765"/>
                    <a:pt x="991" y="2765"/>
                  </a:cubicBezTo>
                  <a:cubicBezTo>
                    <a:pt x="1038" y="2812"/>
                    <a:pt x="1037" y="2876"/>
                    <a:pt x="987" y="2925"/>
                  </a:cubicBezTo>
                  <a:cubicBezTo>
                    <a:pt x="579" y="3334"/>
                    <a:pt x="579" y="3334"/>
                    <a:pt x="579" y="3334"/>
                  </a:cubicBezTo>
                  <a:cubicBezTo>
                    <a:pt x="538" y="3375"/>
                    <a:pt x="603" y="3427"/>
                    <a:pt x="655" y="3443"/>
                  </a:cubicBezTo>
                  <a:cubicBezTo>
                    <a:pt x="759" y="3473"/>
                    <a:pt x="1118" y="3512"/>
                    <a:pt x="1380" y="3250"/>
                  </a:cubicBezTo>
                  <a:cubicBezTo>
                    <a:pt x="1540" y="3089"/>
                    <a:pt x="1623" y="2877"/>
                    <a:pt x="1620" y="2665"/>
                  </a:cubicBezTo>
                  <a:cubicBezTo>
                    <a:pt x="1619" y="2552"/>
                    <a:pt x="1590" y="2431"/>
                    <a:pt x="1637" y="2384"/>
                  </a:cubicBezTo>
                  <a:cubicBezTo>
                    <a:pt x="2430" y="1590"/>
                    <a:pt x="2430" y="1590"/>
                    <a:pt x="2430" y="1590"/>
                  </a:cubicBezTo>
                  <a:cubicBezTo>
                    <a:pt x="2432" y="1588"/>
                    <a:pt x="2435" y="1584"/>
                    <a:pt x="2438" y="1582"/>
                  </a:cubicBezTo>
                  <a:cubicBezTo>
                    <a:pt x="2489" y="1544"/>
                    <a:pt x="2603" y="1573"/>
                    <a:pt x="2710" y="1574"/>
                  </a:cubicBezTo>
                  <a:cubicBezTo>
                    <a:pt x="2923" y="1577"/>
                    <a:pt x="3138" y="1493"/>
                    <a:pt x="3299" y="1334"/>
                  </a:cubicBezTo>
                  <a:cubicBezTo>
                    <a:pt x="3561" y="1072"/>
                    <a:pt x="3518" y="708"/>
                    <a:pt x="3488" y="604"/>
                  </a:cubicBezTo>
                  <a:cubicBezTo>
                    <a:pt x="3472" y="551"/>
                    <a:pt x="3420" y="491"/>
                    <a:pt x="3379" y="532"/>
                  </a:cubicBezTo>
                  <a:cubicBezTo>
                    <a:pt x="2971" y="941"/>
                    <a:pt x="2971" y="941"/>
                    <a:pt x="2971" y="941"/>
                  </a:cubicBezTo>
                  <a:cubicBezTo>
                    <a:pt x="2921" y="990"/>
                    <a:pt x="2861" y="991"/>
                    <a:pt x="2814" y="945"/>
                  </a:cubicBezTo>
                  <a:cubicBezTo>
                    <a:pt x="2570" y="700"/>
                    <a:pt x="2570" y="700"/>
                    <a:pt x="2570" y="700"/>
                  </a:cubicBezTo>
                  <a:cubicBezTo>
                    <a:pt x="2524" y="654"/>
                    <a:pt x="2521" y="589"/>
                    <a:pt x="2570" y="540"/>
                  </a:cubicBezTo>
                  <a:cubicBezTo>
                    <a:pt x="2983" y="131"/>
                    <a:pt x="2983" y="131"/>
                    <a:pt x="2983" y="131"/>
                  </a:cubicBezTo>
                  <a:cubicBezTo>
                    <a:pt x="3024" y="90"/>
                    <a:pt x="2959" y="38"/>
                    <a:pt x="2907" y="22"/>
                  </a:cubicBezTo>
                  <a:cubicBezTo>
                    <a:pt x="2867" y="11"/>
                    <a:pt x="2791" y="0"/>
                    <a:pt x="2698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a14:hiddenEffects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3" name="MIO_PICTOGRAM_PART2">
              <a:extLst>
                <a:ext uri="{FF2B5EF4-FFF2-40B4-BE49-F238E27FC236}">
                  <a16:creationId xmlns:a16="http://schemas.microsoft.com/office/drawing/2014/main" id="{013047BB-BA80-52A9-5974-1158277C9DC9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2331664" y="3430011"/>
              <a:ext cx="269018" cy="240778"/>
            </a:xfrm>
            <a:custGeom>
              <a:avLst/>
              <a:gdLst>
                <a:gd name="T0" fmla="*/ 743 w 1871"/>
                <a:gd name="T1" fmla="*/ 3 h 1675"/>
                <a:gd name="T2" fmla="*/ 322 w 1871"/>
                <a:gd name="T3" fmla="*/ 879 h 1675"/>
                <a:gd name="T4" fmla="*/ 1079 w 1871"/>
                <a:gd name="T5" fmla="*/ 1631 h 1675"/>
                <a:gd name="T6" fmla="*/ 1247 w 1871"/>
                <a:gd name="T7" fmla="*/ 1617 h 1675"/>
                <a:gd name="T8" fmla="*/ 1815 w 1871"/>
                <a:gd name="T9" fmla="*/ 1044 h 1675"/>
                <a:gd name="T10" fmla="*/ 1832 w 1871"/>
                <a:gd name="T11" fmla="*/ 874 h 1675"/>
                <a:gd name="T12" fmla="*/ 1079 w 1871"/>
                <a:gd name="T13" fmla="*/ 121 h 1675"/>
                <a:gd name="T14" fmla="*/ 819 w 1871"/>
                <a:gd name="T15" fmla="*/ 3 h 1675"/>
                <a:gd name="T16" fmla="*/ 743 w 1871"/>
                <a:gd name="T17" fmla="*/ 3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71" h="1675">
                  <a:moveTo>
                    <a:pt x="743" y="3"/>
                  </a:moveTo>
                  <a:cubicBezTo>
                    <a:pt x="364" y="49"/>
                    <a:pt x="0" y="566"/>
                    <a:pt x="322" y="879"/>
                  </a:cubicBezTo>
                  <a:cubicBezTo>
                    <a:pt x="1079" y="1631"/>
                    <a:pt x="1079" y="1631"/>
                    <a:pt x="1079" y="1631"/>
                  </a:cubicBezTo>
                  <a:cubicBezTo>
                    <a:pt x="1123" y="1675"/>
                    <a:pt x="1195" y="1669"/>
                    <a:pt x="1247" y="1617"/>
                  </a:cubicBezTo>
                  <a:cubicBezTo>
                    <a:pt x="1815" y="1044"/>
                    <a:pt x="1815" y="1044"/>
                    <a:pt x="1815" y="1044"/>
                  </a:cubicBezTo>
                  <a:cubicBezTo>
                    <a:pt x="1865" y="993"/>
                    <a:pt x="1871" y="913"/>
                    <a:pt x="1832" y="874"/>
                  </a:cubicBezTo>
                  <a:cubicBezTo>
                    <a:pt x="1079" y="121"/>
                    <a:pt x="1079" y="121"/>
                    <a:pt x="1079" y="121"/>
                  </a:cubicBezTo>
                  <a:cubicBezTo>
                    <a:pt x="1000" y="45"/>
                    <a:pt x="912" y="8"/>
                    <a:pt x="819" y="3"/>
                  </a:cubicBezTo>
                  <a:cubicBezTo>
                    <a:pt x="794" y="2"/>
                    <a:pt x="768" y="0"/>
                    <a:pt x="743" y="3"/>
                  </a:cubicBezTo>
                  <a:close/>
                </a:path>
              </a:pathLst>
            </a:custGeom>
            <a:solidFill>
              <a:srgbClr val="285172"/>
            </a:solidFill>
            <a:ln>
              <a:noFil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a14:hiddenEffects>
              </a:ext>
            </a:ex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8" name="MIO_PICTOGRAM_PART1">
              <a:extLst>
                <a:ext uri="{FF2B5EF4-FFF2-40B4-BE49-F238E27FC236}">
                  <a16:creationId xmlns:a16="http://schemas.microsoft.com/office/drawing/2014/main" id="{ACF74371-6182-A736-151E-E27993E78FD0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2638780" y="3708459"/>
              <a:ext cx="219658" cy="219232"/>
            </a:xfrm>
            <a:custGeom>
              <a:avLst/>
              <a:gdLst>
                <a:gd name="T0" fmla="*/ 305 w 1528"/>
                <a:gd name="T1" fmla="*/ 0 h 1525"/>
                <a:gd name="T2" fmla="*/ 256 w 1528"/>
                <a:gd name="T3" fmla="*/ 24 h 1525"/>
                <a:gd name="T4" fmla="*/ 24 w 1528"/>
                <a:gd name="T5" fmla="*/ 257 h 1525"/>
                <a:gd name="T6" fmla="*/ 28 w 1528"/>
                <a:gd name="T7" fmla="*/ 357 h 1525"/>
                <a:gd name="T8" fmla="*/ 613 w 1528"/>
                <a:gd name="T9" fmla="*/ 942 h 1525"/>
                <a:gd name="T10" fmla="*/ 661 w 1528"/>
                <a:gd name="T11" fmla="*/ 1179 h 1525"/>
                <a:gd name="T12" fmla="*/ 689 w 1528"/>
                <a:gd name="T13" fmla="*/ 1211 h 1525"/>
                <a:gd name="T14" fmla="*/ 1178 w 1528"/>
                <a:gd name="T15" fmla="*/ 1508 h 1525"/>
                <a:gd name="T16" fmla="*/ 1262 w 1528"/>
                <a:gd name="T17" fmla="*/ 1500 h 1525"/>
                <a:gd name="T18" fmla="*/ 1499 w 1528"/>
                <a:gd name="T19" fmla="*/ 1263 h 1525"/>
                <a:gd name="T20" fmla="*/ 1511 w 1528"/>
                <a:gd name="T21" fmla="*/ 1175 h 1525"/>
                <a:gd name="T22" fmla="*/ 1210 w 1528"/>
                <a:gd name="T23" fmla="*/ 686 h 1525"/>
                <a:gd name="T24" fmla="*/ 1182 w 1528"/>
                <a:gd name="T25" fmla="*/ 662 h 1525"/>
                <a:gd name="T26" fmla="*/ 946 w 1528"/>
                <a:gd name="T27" fmla="*/ 610 h 1525"/>
                <a:gd name="T28" fmla="*/ 357 w 1528"/>
                <a:gd name="T29" fmla="*/ 24 h 1525"/>
                <a:gd name="T30" fmla="*/ 305 w 1528"/>
                <a:gd name="T31" fmla="*/ 0 h 1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28" h="1525">
                  <a:moveTo>
                    <a:pt x="305" y="0"/>
                  </a:moveTo>
                  <a:cubicBezTo>
                    <a:pt x="286" y="1"/>
                    <a:pt x="269" y="10"/>
                    <a:pt x="256" y="24"/>
                  </a:cubicBezTo>
                  <a:cubicBezTo>
                    <a:pt x="24" y="257"/>
                    <a:pt x="24" y="257"/>
                    <a:pt x="24" y="257"/>
                  </a:cubicBezTo>
                  <a:cubicBezTo>
                    <a:pt x="0" y="283"/>
                    <a:pt x="2" y="331"/>
                    <a:pt x="28" y="357"/>
                  </a:cubicBezTo>
                  <a:cubicBezTo>
                    <a:pt x="613" y="942"/>
                    <a:pt x="613" y="942"/>
                    <a:pt x="613" y="942"/>
                  </a:cubicBezTo>
                  <a:cubicBezTo>
                    <a:pt x="661" y="1179"/>
                    <a:pt x="661" y="1179"/>
                    <a:pt x="661" y="1179"/>
                  </a:cubicBezTo>
                  <a:cubicBezTo>
                    <a:pt x="668" y="1191"/>
                    <a:pt x="677" y="1204"/>
                    <a:pt x="689" y="1211"/>
                  </a:cubicBezTo>
                  <a:cubicBezTo>
                    <a:pt x="1178" y="1508"/>
                    <a:pt x="1178" y="1508"/>
                    <a:pt x="1178" y="1508"/>
                  </a:cubicBezTo>
                  <a:cubicBezTo>
                    <a:pt x="1204" y="1525"/>
                    <a:pt x="1239" y="1521"/>
                    <a:pt x="1262" y="1500"/>
                  </a:cubicBezTo>
                  <a:cubicBezTo>
                    <a:pt x="1341" y="1422"/>
                    <a:pt x="1420" y="1342"/>
                    <a:pt x="1499" y="1263"/>
                  </a:cubicBezTo>
                  <a:cubicBezTo>
                    <a:pt x="1522" y="1240"/>
                    <a:pt x="1528" y="1202"/>
                    <a:pt x="1511" y="1175"/>
                  </a:cubicBezTo>
                  <a:cubicBezTo>
                    <a:pt x="1210" y="686"/>
                    <a:pt x="1210" y="686"/>
                    <a:pt x="1210" y="686"/>
                  </a:cubicBezTo>
                  <a:cubicBezTo>
                    <a:pt x="1202" y="674"/>
                    <a:pt x="1195" y="667"/>
                    <a:pt x="1182" y="662"/>
                  </a:cubicBezTo>
                  <a:cubicBezTo>
                    <a:pt x="946" y="610"/>
                    <a:pt x="946" y="610"/>
                    <a:pt x="946" y="610"/>
                  </a:cubicBezTo>
                  <a:cubicBezTo>
                    <a:pt x="357" y="24"/>
                    <a:pt x="357" y="24"/>
                    <a:pt x="357" y="24"/>
                  </a:cubicBezTo>
                  <a:cubicBezTo>
                    <a:pt x="344" y="10"/>
                    <a:pt x="32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a14:hiddenEffects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009856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8D10A7CA-CAC3-A1DF-5C9B-1AC34CCF18E9}"/>
              </a:ext>
            </a:extLst>
          </p:cNvPr>
          <p:cNvSpPr txBox="1">
            <a:spLocks/>
          </p:cNvSpPr>
          <p:nvPr/>
        </p:nvSpPr>
        <p:spPr>
          <a:xfrm>
            <a:off x="3836733" y="333376"/>
            <a:ext cx="7901402" cy="6477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3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b="0" kern="1200" dirty="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dirty="0"/>
              <a:t>Transformationskonzept TRUMPF Hettingen</a:t>
            </a:r>
          </a:p>
        </p:txBody>
      </p:sp>
      <p:sp>
        <p:nvSpPr>
          <p:cNvPr id="7" name="Inhaltsplatzhalter 84">
            <a:extLst>
              <a:ext uri="{FF2B5EF4-FFF2-40B4-BE49-F238E27FC236}">
                <a16:creationId xmlns:a16="http://schemas.microsoft.com/office/drawing/2014/main" id="{71AFB54F-74DF-0C16-604E-607BA8370431}"/>
              </a:ext>
            </a:extLst>
          </p:cNvPr>
          <p:cNvSpPr txBox="1">
            <a:spLocks/>
          </p:cNvSpPr>
          <p:nvPr/>
        </p:nvSpPr>
        <p:spPr>
          <a:xfrm>
            <a:off x="3836986" y="1230646"/>
            <a:ext cx="8223635" cy="37128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55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0" indent="1778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357188" indent="-1778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536575" indent="-179388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648000" indent="-2160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Wingdings" pitchFamily="2" charset="2"/>
              <a:buChar char="§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864000" indent="-216000" algn="l" defTabSz="914355" rtl="0" eaLnBrk="1" latinLnBrk="0" hangingPunct="1">
              <a:lnSpc>
                <a:spcPct val="90000"/>
              </a:lnSpc>
              <a:spcBef>
                <a:spcPts val="600"/>
              </a:spcBef>
              <a:buClrTx/>
              <a:buFont typeface="Wingdings" pitchFamily="2" charset="2"/>
              <a:buChar char="§"/>
              <a:defRPr lang="de-DE" sz="1600" b="0" i="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0000" indent="-2160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96000" indent="-2160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12000" indent="-2160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Regelungsoptimierung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und optimierte GLT-Stellsignale </a:t>
            </a:r>
          </a:p>
          <a:p>
            <a:pPr marL="501750" marR="0" lvl="2" indent="-28575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Optimierte Regelung von Versorgungspumpen und Minimierung von Überströmung/ Kurzschlüssen</a:t>
            </a:r>
          </a:p>
          <a:p>
            <a:pPr marL="285750" marR="0" lvl="0" indent="-28575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85750" marR="0" lvl="0" indent="-28575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Ertüchtigung und Nachhalten des Standby-Betriebs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von Produktionsanlagen</a:t>
            </a:r>
          </a:p>
          <a:p>
            <a:pPr marL="285750" marR="0" lvl="0" indent="-28575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85750" marR="0" lvl="0" indent="-28575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Optimierte Kältebereitstellung 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an Produktionsanlagen</a:t>
            </a:r>
          </a:p>
          <a:p>
            <a:pPr marL="501750" marR="0" lvl="2" indent="-28575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Anbindung verbleibender Werkzeugmaschinen an zentrales Kaltwassernetz</a:t>
            </a:r>
          </a:p>
          <a:p>
            <a:pPr marL="501750" marR="0" lvl="2" indent="-28575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Ersatz vereinzelter, dezentraler ineffizienter Schaltschrankkühlgeräte durch hocheffiziente Aggregate</a:t>
            </a:r>
          </a:p>
          <a:p>
            <a:pPr marL="285750" marR="0" lvl="0" indent="-28575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05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85750" marR="0" lvl="0" indent="-28575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Bedarfsgerechte Raumluftkonditionierung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501750" lvl="2" indent="-285750">
              <a:spcBef>
                <a:spcPts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Klimaraum: Umluftbetrieb, wenn möglich sowie bedarfsgerechte Temperatur- und Feuchteregelung und effiziente Wärme-/Kälteversorgung</a:t>
            </a:r>
          </a:p>
          <a:p>
            <a:pPr marL="501750" lvl="2" indent="-285750">
              <a:spcBef>
                <a:spcPts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de-DE" sz="1600" dirty="0">
                <a:solidFill>
                  <a:srgbClr val="333333"/>
                </a:solidFill>
                <a:latin typeface="Segoe UI"/>
                <a:cs typeface="+mn-cs"/>
              </a:rPr>
              <a:t>Produktion: Absenkung der Raumluftwechsel in personenfreien Zeiten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F2F85B9-965E-F529-3DC1-54ABE8335882}"/>
              </a:ext>
            </a:extLst>
          </p:cNvPr>
          <p:cNvSpPr txBox="1">
            <a:spLocks/>
          </p:cNvSpPr>
          <p:nvPr/>
        </p:nvSpPr>
        <p:spPr>
          <a:xfrm>
            <a:off x="3838273" y="551348"/>
            <a:ext cx="7866365" cy="46132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355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0" indent="0" algn="l" defTabSz="914355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216000" indent="-2160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432000" indent="-2160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648000" indent="-2160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864000" indent="-216000" algn="l" defTabSz="914355" rtl="0" eaLnBrk="1" latinLnBrk="0" hangingPunct="1">
              <a:lnSpc>
                <a:spcPct val="90000"/>
              </a:lnSpc>
              <a:spcBef>
                <a:spcPts val="600"/>
              </a:spcBef>
              <a:buClrTx/>
              <a:buFont typeface="Wingdings" pitchFamily="2" charset="2"/>
              <a:buChar char="§"/>
              <a:defRPr lang="de-DE" sz="1600" b="0" i="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0000" indent="-2160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96000" indent="-2160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12000" indent="-2160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0"/>
              <a:t>Ausgewählte Maßnahmen und Potenziale aus der aktuellen Analyse</a:t>
            </a:r>
          </a:p>
        </p:txBody>
      </p:sp>
      <p:pic>
        <p:nvPicPr>
          <p:cNvPr id="15" name="Grafik 14" descr="Ein Bild, das Person, Mann, Im Haus enthält.&#10;&#10;Automatisch generierte Beschreibung">
            <a:extLst>
              <a:ext uri="{FF2B5EF4-FFF2-40B4-BE49-F238E27FC236}">
                <a16:creationId xmlns:a16="http://schemas.microsoft.com/office/drawing/2014/main" id="{8AB8BCA1-C801-CA90-D9AE-D8338C4BC80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025" y="4540512"/>
            <a:ext cx="2777268" cy="18445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D0B57C5-70F4-F54C-1128-284E90C5D8D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025" y="451621"/>
            <a:ext cx="2777269" cy="1844517"/>
          </a:xfrm>
          <a:prstGeom prst="rect">
            <a:avLst/>
          </a:prstGeom>
        </p:spPr>
      </p:pic>
      <p:pic>
        <p:nvPicPr>
          <p:cNvPr id="16" name="Grafik 15" descr="Ein Bild, das Im Haus, Schmutzig, Fräsmaschine enthält.&#10;&#10;Automatisch generierte Beschreibung">
            <a:extLst>
              <a:ext uri="{FF2B5EF4-FFF2-40B4-BE49-F238E27FC236}">
                <a16:creationId xmlns:a16="http://schemas.microsoft.com/office/drawing/2014/main" id="{8748B09F-ECEC-35D5-DD46-8435E541C8A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022" y="2496066"/>
            <a:ext cx="2777271" cy="1844518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700D16E5-B9D7-227B-8F0A-14A7AF19D557}"/>
              </a:ext>
            </a:extLst>
          </p:cNvPr>
          <p:cNvSpPr/>
          <p:nvPr/>
        </p:nvSpPr>
        <p:spPr>
          <a:xfrm>
            <a:off x="3836733" y="5350009"/>
            <a:ext cx="6132768" cy="1032099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166813" lvl="5" defTabSz="914400">
              <a:lnSpc>
                <a:spcPct val="150000"/>
              </a:lnSpc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&gt; 550.000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 kWh (elektrisch) pro Jahr</a:t>
            </a: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2D2D2D"/>
              </a:solidFill>
              <a:effectLst/>
              <a:uLnTx/>
              <a:uFillTx/>
              <a:latin typeface="Tahoma"/>
              <a:ea typeface="+mn-ea"/>
              <a:cs typeface="+mn-cs"/>
              <a:sym typeface="Wingdings" panose="05000000000000000000" pitchFamily="2" charset="2"/>
            </a:endParaRPr>
          </a:p>
          <a:p>
            <a:pPr marL="1166813" lvl="5" defTabSz="914400">
              <a:lnSpc>
                <a:spcPct val="150000"/>
              </a:lnSpc>
              <a:defRPr/>
            </a:pPr>
            <a:r>
              <a:rPr lang="de-DE" sz="1600">
                <a:solidFill>
                  <a:srgbClr val="2D2D2D"/>
                </a:solidFill>
                <a:latin typeface="Tahoma"/>
                <a:sym typeface="Wingdings" panose="05000000000000000000" pitchFamily="2" charset="2"/>
              </a:rPr>
              <a:t>&gt; 1.110.000 kWh (Gas) pro Jahr</a:t>
            </a: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2D2D2D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498BC19-DC76-715B-5CE2-7DD1F797DFFE}"/>
              </a:ext>
            </a:extLst>
          </p:cNvPr>
          <p:cNvSpPr txBox="1"/>
          <p:nvPr/>
        </p:nvSpPr>
        <p:spPr>
          <a:xfrm>
            <a:off x="3961625" y="5180153"/>
            <a:ext cx="3337813" cy="33855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36000" rIns="36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Projektierte Effizienzpotenziale</a:t>
            </a:r>
          </a:p>
        </p:txBody>
      </p:sp>
      <p:pic>
        <p:nvPicPr>
          <p:cNvPr id="10" name="Grafik 9" descr="Erneuerbare Energien">
            <a:extLst>
              <a:ext uri="{FF2B5EF4-FFF2-40B4-BE49-F238E27FC236}">
                <a16:creationId xmlns:a16="http://schemas.microsoft.com/office/drawing/2014/main" id="{39368E24-9B44-D3C2-9353-0600443C35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63157" y="5507148"/>
            <a:ext cx="757169" cy="75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025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F0E61-5CAB-06FC-ED08-1EE8AE95B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Weiterdenken und -handeln</a:t>
            </a:r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D001F-4B71-8322-F091-D1E19B17A8D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/>
              <a:t>Die nächsten Transformationsschritte mit Konzept - Klimastrategie 2030</a:t>
            </a:r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81C4C10E-E0D2-6CAD-F890-8075BB62010E}"/>
              </a:ext>
            </a:extLst>
          </p:cNvPr>
          <p:cNvCxnSpPr>
            <a:cxnSpLocks/>
          </p:cNvCxnSpPr>
          <p:nvPr/>
        </p:nvCxnSpPr>
        <p:spPr>
          <a:xfrm>
            <a:off x="515813" y="1746598"/>
            <a:ext cx="1110892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feld 25">
            <a:extLst>
              <a:ext uri="{FF2B5EF4-FFF2-40B4-BE49-F238E27FC236}">
                <a16:creationId xmlns:a16="http://schemas.microsoft.com/office/drawing/2014/main" id="{E51F370C-E82D-6797-6FF1-2E489500DDAE}"/>
              </a:ext>
            </a:extLst>
          </p:cNvPr>
          <p:cNvSpPr txBox="1"/>
          <p:nvPr/>
        </p:nvSpPr>
        <p:spPr>
          <a:xfrm>
            <a:off x="5982452" y="1471070"/>
            <a:ext cx="8013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2030</a:t>
            </a:r>
            <a:endParaRPr lang="de-DE" sz="1600" b="1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5F44650-F847-7B0F-3E64-A29F50E6816B}"/>
              </a:ext>
            </a:extLst>
          </p:cNvPr>
          <p:cNvSpPr txBox="1"/>
          <p:nvPr/>
        </p:nvSpPr>
        <p:spPr>
          <a:xfrm rot="1548419">
            <a:off x="552705" y="3175873"/>
            <a:ext cx="55203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Endenergieeffizienzziele der Klimastrategie für Hettingen</a:t>
            </a:r>
            <a:endParaRPr lang="de-DE" sz="1400" b="1"/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860F5900-69AE-39D1-3828-29EC61AA56EE}"/>
              </a:ext>
            </a:extLst>
          </p:cNvPr>
          <p:cNvSpPr txBox="1"/>
          <p:nvPr/>
        </p:nvSpPr>
        <p:spPr>
          <a:xfrm>
            <a:off x="527309" y="3475032"/>
            <a:ext cx="289983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5" defTabSz="914400">
              <a:defRPr/>
            </a:pPr>
            <a:r>
              <a:rPr kumimoji="0" lang="de-DE" sz="1400" i="0" u="none" strike="noStrike" kern="1200" cap="none" spc="0" normalizeH="0" baseline="0" noProof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Jedes Jahr zusätzlich zu realisierende Einsparung: </a:t>
            </a:r>
            <a:br>
              <a:rPr kumimoji="0" lang="de-DE" sz="1400" i="0" u="none" strike="noStrike" kern="1200" cap="none" spc="0" normalizeH="0" baseline="0" noProof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</a:br>
            <a:endParaRPr lang="de-DE" sz="1400">
              <a:solidFill>
                <a:srgbClr val="2D2D2D"/>
              </a:solidFill>
              <a:latin typeface="Tahoma"/>
              <a:sym typeface="Wingdings" panose="05000000000000000000" pitchFamily="2" charset="2"/>
            </a:endParaRPr>
          </a:p>
          <a:p>
            <a:pPr marL="171450" lvl="5" indent="-171450" defTabSz="914400">
              <a:buFont typeface="Arial" panose="020B0604020202020204" pitchFamily="34" charset="0"/>
              <a:buChar char="•"/>
              <a:defRPr/>
            </a:pPr>
            <a:r>
              <a:rPr lang="de-DE" sz="1400" b="1">
                <a:solidFill>
                  <a:srgbClr val="2D2D2D"/>
                </a:solidFill>
                <a:latin typeface="Tahoma"/>
                <a:sym typeface="Wingdings" panose="05000000000000000000" pitchFamily="2" charset="2"/>
              </a:rPr>
              <a:t>73.500 kWh Strom pro Jahr</a:t>
            </a:r>
          </a:p>
          <a:p>
            <a:pPr marL="171450" lvl="5" indent="-171450" defTabSz="914400">
              <a:buFont typeface="Arial" panose="020B0604020202020204" pitchFamily="34" charset="0"/>
              <a:buChar char="•"/>
              <a:defRPr/>
            </a:pPr>
            <a:r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119.000 kWh Gas 	pro Jahr</a:t>
            </a:r>
          </a:p>
          <a:p>
            <a:pPr marL="285750" lvl="5" indent="-285750" defTabSz="914400">
              <a:buFont typeface="Arial" panose="020B0604020202020204" pitchFamily="34" charset="0"/>
              <a:buChar char="•"/>
              <a:defRPr/>
            </a:pPr>
            <a:endParaRPr kumimoji="0" lang="de-DE" sz="1400" i="0" u="none" strike="noStrike" kern="1200" cap="none" spc="0" normalizeH="0" baseline="0" noProof="0">
              <a:ln>
                <a:noFill/>
              </a:ln>
              <a:solidFill>
                <a:srgbClr val="2D2D2D"/>
              </a:solidFill>
              <a:effectLst/>
              <a:uLnTx/>
              <a:uFillTx/>
              <a:latin typeface="Tahoma"/>
              <a:ea typeface="+mn-ea"/>
              <a:cs typeface="+mn-cs"/>
              <a:sym typeface="Wingdings" panose="05000000000000000000" pitchFamily="2" charset="2"/>
            </a:endParaRPr>
          </a:p>
        </p:txBody>
      </p:sp>
      <p:cxnSp>
        <p:nvCxnSpPr>
          <p:cNvPr id="48" name="Gerade Verbindung mit Pfeil 47">
            <a:extLst>
              <a:ext uri="{FF2B5EF4-FFF2-40B4-BE49-F238E27FC236}">
                <a16:creationId xmlns:a16="http://schemas.microsoft.com/office/drawing/2014/main" id="{5FBEB953-24E8-746C-C8AE-CC4FD0A85631}"/>
              </a:ext>
            </a:extLst>
          </p:cNvPr>
          <p:cNvCxnSpPr>
            <a:cxnSpLocks/>
          </p:cNvCxnSpPr>
          <p:nvPr/>
        </p:nvCxnSpPr>
        <p:spPr>
          <a:xfrm>
            <a:off x="916463" y="1968969"/>
            <a:ext cx="5058806" cy="244072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E289105F-8D89-113C-E8B4-A952F9CC5393}"/>
              </a:ext>
            </a:extLst>
          </p:cNvPr>
          <p:cNvGrpSpPr/>
          <p:nvPr/>
        </p:nvGrpSpPr>
        <p:grpSpPr>
          <a:xfrm>
            <a:off x="1284615" y="1790901"/>
            <a:ext cx="5354851" cy="2594739"/>
            <a:chOff x="1284615" y="1790901"/>
            <a:chExt cx="5354851" cy="4364031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ED3F5305-11ED-25F3-988A-B33D9DA2BAFE}"/>
                </a:ext>
              </a:extLst>
            </p:cNvPr>
            <p:cNvSpPr/>
            <p:nvPr/>
          </p:nvSpPr>
          <p:spPr>
            <a:xfrm>
              <a:off x="1284615" y="1975706"/>
              <a:ext cx="540000" cy="29880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err="1"/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4AA4A81B-E15B-6689-871C-9CA4D5A9B021}"/>
                </a:ext>
              </a:extLst>
            </p:cNvPr>
            <p:cNvSpPr/>
            <p:nvPr/>
          </p:nvSpPr>
          <p:spPr>
            <a:xfrm>
              <a:off x="1885137" y="2161701"/>
              <a:ext cx="540000" cy="6012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err="1"/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11BB49D1-17FF-ED6F-8A61-B397AA1D4B38}"/>
                </a:ext>
              </a:extLst>
            </p:cNvPr>
            <p:cNvSpPr/>
            <p:nvPr/>
          </p:nvSpPr>
          <p:spPr>
            <a:xfrm>
              <a:off x="2496190" y="2344672"/>
              <a:ext cx="540000" cy="90000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err="1"/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935765E8-92ED-7761-2E5C-F7482954286C}"/>
                </a:ext>
              </a:extLst>
            </p:cNvPr>
            <p:cNvSpPr/>
            <p:nvPr/>
          </p:nvSpPr>
          <p:spPr>
            <a:xfrm>
              <a:off x="3097387" y="2532745"/>
              <a:ext cx="540000" cy="11988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err="1"/>
            </a:p>
          </p:txBody>
        </p:sp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50EC6C99-A7C6-B062-E433-9C294EDE7EB8}"/>
                </a:ext>
              </a:extLst>
            </p:cNvPr>
            <p:cNvSpPr/>
            <p:nvPr/>
          </p:nvSpPr>
          <p:spPr>
            <a:xfrm>
              <a:off x="3696925" y="2716101"/>
              <a:ext cx="540000" cy="150119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err="1"/>
            </a:p>
          </p:txBody>
        </p:sp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16FE2440-A52E-7622-4552-2012765A2847}"/>
                </a:ext>
              </a:extLst>
            </p:cNvPr>
            <p:cNvSpPr/>
            <p:nvPr/>
          </p:nvSpPr>
          <p:spPr>
            <a:xfrm>
              <a:off x="4297900" y="2903301"/>
              <a:ext cx="540000" cy="180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err="1"/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EF8ECC14-30F5-A042-66EE-037FA68E22DB}"/>
                </a:ext>
              </a:extLst>
            </p:cNvPr>
            <p:cNvSpPr/>
            <p:nvPr/>
          </p:nvSpPr>
          <p:spPr>
            <a:xfrm>
              <a:off x="4898564" y="3086901"/>
              <a:ext cx="540000" cy="20988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err="1"/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F1080F01-5885-43D0-C39D-8BB1CBA229C3}"/>
                </a:ext>
              </a:extLst>
            </p:cNvPr>
            <p:cNvSpPr/>
            <p:nvPr/>
          </p:nvSpPr>
          <p:spPr>
            <a:xfrm>
              <a:off x="5498944" y="3272720"/>
              <a:ext cx="540000" cy="239759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err="1"/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00702D74-011E-C25A-BAA4-18C967856F09}"/>
                </a:ext>
              </a:extLst>
            </p:cNvPr>
            <p:cNvSpPr/>
            <p:nvPr/>
          </p:nvSpPr>
          <p:spPr>
            <a:xfrm>
              <a:off x="6099466" y="3454933"/>
              <a:ext cx="540000" cy="26999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/>
            </a:p>
          </p:txBody>
        </p:sp>
        <p:sp>
          <p:nvSpPr>
            <p:cNvPr id="76" name="Rechteck 75">
              <a:extLst>
                <a:ext uri="{FF2B5EF4-FFF2-40B4-BE49-F238E27FC236}">
                  <a16:creationId xmlns:a16="http://schemas.microsoft.com/office/drawing/2014/main" id="{8AEFD760-BF0F-AF65-ADAC-9C5EFD68AC31}"/>
                </a:ext>
              </a:extLst>
            </p:cNvPr>
            <p:cNvSpPr/>
            <p:nvPr/>
          </p:nvSpPr>
          <p:spPr>
            <a:xfrm>
              <a:off x="1284615" y="1791459"/>
              <a:ext cx="540000" cy="1836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err="1"/>
            </a:p>
          </p:txBody>
        </p:sp>
        <p:sp>
          <p:nvSpPr>
            <p:cNvPr id="77" name="Rechteck 76">
              <a:extLst>
                <a:ext uri="{FF2B5EF4-FFF2-40B4-BE49-F238E27FC236}">
                  <a16:creationId xmlns:a16="http://schemas.microsoft.com/office/drawing/2014/main" id="{4B6B10F3-AA28-0D22-F9BB-952AE82DC0AD}"/>
                </a:ext>
              </a:extLst>
            </p:cNvPr>
            <p:cNvSpPr/>
            <p:nvPr/>
          </p:nvSpPr>
          <p:spPr>
            <a:xfrm>
              <a:off x="1885137" y="1791459"/>
              <a:ext cx="540000" cy="3708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err="1"/>
            </a:p>
          </p:txBody>
        </p:sp>
        <p:sp>
          <p:nvSpPr>
            <p:cNvPr id="78" name="Rechteck 77">
              <a:extLst>
                <a:ext uri="{FF2B5EF4-FFF2-40B4-BE49-F238E27FC236}">
                  <a16:creationId xmlns:a16="http://schemas.microsoft.com/office/drawing/2014/main" id="{46705B63-8539-62E6-D889-AA3D6ED188E0}"/>
                </a:ext>
              </a:extLst>
            </p:cNvPr>
            <p:cNvSpPr/>
            <p:nvPr/>
          </p:nvSpPr>
          <p:spPr>
            <a:xfrm>
              <a:off x="2496334" y="1790901"/>
              <a:ext cx="540000" cy="5544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err="1"/>
            </a:p>
          </p:txBody>
        </p:sp>
        <p:sp>
          <p:nvSpPr>
            <p:cNvPr id="79" name="Rechteck 78">
              <a:extLst>
                <a:ext uri="{FF2B5EF4-FFF2-40B4-BE49-F238E27FC236}">
                  <a16:creationId xmlns:a16="http://schemas.microsoft.com/office/drawing/2014/main" id="{BB107602-8636-A648-54B4-ABB268210F1A}"/>
                </a:ext>
              </a:extLst>
            </p:cNvPr>
            <p:cNvSpPr/>
            <p:nvPr/>
          </p:nvSpPr>
          <p:spPr>
            <a:xfrm>
              <a:off x="3096856" y="1790901"/>
              <a:ext cx="540000" cy="7416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err="1"/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FFE6FC31-A479-59B3-8D24-2406415AF164}"/>
                </a:ext>
              </a:extLst>
            </p:cNvPr>
            <p:cNvSpPr/>
            <p:nvPr/>
          </p:nvSpPr>
          <p:spPr>
            <a:xfrm>
              <a:off x="3697378" y="1790901"/>
              <a:ext cx="540000" cy="9252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err="1"/>
            </a:p>
          </p:txBody>
        </p:sp>
        <p:sp>
          <p:nvSpPr>
            <p:cNvPr id="81" name="Rechteck 80">
              <a:extLst>
                <a:ext uri="{FF2B5EF4-FFF2-40B4-BE49-F238E27FC236}">
                  <a16:creationId xmlns:a16="http://schemas.microsoft.com/office/drawing/2014/main" id="{D68A24DF-CDBE-7BE6-FC19-B97387095187}"/>
                </a:ext>
              </a:extLst>
            </p:cNvPr>
            <p:cNvSpPr/>
            <p:nvPr/>
          </p:nvSpPr>
          <p:spPr>
            <a:xfrm>
              <a:off x="4297900" y="1790901"/>
              <a:ext cx="540000" cy="11124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err="1"/>
            </a:p>
          </p:txBody>
        </p:sp>
        <p:sp>
          <p:nvSpPr>
            <p:cNvPr id="82" name="Rechteck 81">
              <a:extLst>
                <a:ext uri="{FF2B5EF4-FFF2-40B4-BE49-F238E27FC236}">
                  <a16:creationId xmlns:a16="http://schemas.microsoft.com/office/drawing/2014/main" id="{47390FEC-84F9-5DCB-08ED-DE3AEB95EB75}"/>
                </a:ext>
              </a:extLst>
            </p:cNvPr>
            <p:cNvSpPr/>
            <p:nvPr/>
          </p:nvSpPr>
          <p:spPr>
            <a:xfrm>
              <a:off x="4898422" y="1790901"/>
              <a:ext cx="540000" cy="1296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err="1"/>
            </a:p>
          </p:txBody>
        </p:sp>
        <p:sp>
          <p:nvSpPr>
            <p:cNvPr id="83" name="Rechteck 82">
              <a:extLst>
                <a:ext uri="{FF2B5EF4-FFF2-40B4-BE49-F238E27FC236}">
                  <a16:creationId xmlns:a16="http://schemas.microsoft.com/office/drawing/2014/main" id="{4710B0CD-37EF-E1EB-D2FB-50810B64528F}"/>
                </a:ext>
              </a:extLst>
            </p:cNvPr>
            <p:cNvSpPr/>
            <p:nvPr/>
          </p:nvSpPr>
          <p:spPr>
            <a:xfrm>
              <a:off x="5498944" y="1790901"/>
              <a:ext cx="540000" cy="14832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err="1"/>
            </a:p>
          </p:txBody>
        </p:sp>
        <p:sp>
          <p:nvSpPr>
            <p:cNvPr id="84" name="Rechteck 83">
              <a:extLst>
                <a:ext uri="{FF2B5EF4-FFF2-40B4-BE49-F238E27FC236}">
                  <a16:creationId xmlns:a16="http://schemas.microsoft.com/office/drawing/2014/main" id="{11D8E7A2-AF16-FE24-0F4C-877549E21923}"/>
                </a:ext>
              </a:extLst>
            </p:cNvPr>
            <p:cNvSpPr/>
            <p:nvPr/>
          </p:nvSpPr>
          <p:spPr>
            <a:xfrm>
              <a:off x="6099466" y="1790901"/>
              <a:ext cx="540000" cy="16668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err="1"/>
            </a:p>
          </p:txBody>
        </p:sp>
      </p:grpSp>
      <p:sp>
        <p:nvSpPr>
          <p:cNvPr id="87" name="Textfeld 86">
            <a:extLst>
              <a:ext uri="{FF2B5EF4-FFF2-40B4-BE49-F238E27FC236}">
                <a16:creationId xmlns:a16="http://schemas.microsoft.com/office/drawing/2014/main" id="{93A5479F-A93F-AC17-6472-B3FCBDB8DB0A}"/>
              </a:ext>
            </a:extLst>
          </p:cNvPr>
          <p:cNvSpPr txBox="1"/>
          <p:nvPr/>
        </p:nvSpPr>
        <p:spPr>
          <a:xfrm>
            <a:off x="5370386" y="1471070"/>
            <a:ext cx="8013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2029</a:t>
            </a:r>
            <a:endParaRPr lang="de-DE" sz="1600" b="1"/>
          </a:p>
        </p:txBody>
      </p:sp>
      <p:sp>
        <p:nvSpPr>
          <p:cNvPr id="88" name="Textfeld 87">
            <a:extLst>
              <a:ext uri="{FF2B5EF4-FFF2-40B4-BE49-F238E27FC236}">
                <a16:creationId xmlns:a16="http://schemas.microsoft.com/office/drawing/2014/main" id="{45461A22-0BE6-F27B-2331-D1181C22E57C}"/>
              </a:ext>
            </a:extLst>
          </p:cNvPr>
          <p:cNvSpPr txBox="1"/>
          <p:nvPr/>
        </p:nvSpPr>
        <p:spPr>
          <a:xfrm>
            <a:off x="4785943" y="1471070"/>
            <a:ext cx="8013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2028</a:t>
            </a:r>
            <a:endParaRPr lang="de-DE" sz="1600" b="1"/>
          </a:p>
        </p:txBody>
      </p:sp>
      <p:sp>
        <p:nvSpPr>
          <p:cNvPr id="89" name="Textfeld 88">
            <a:extLst>
              <a:ext uri="{FF2B5EF4-FFF2-40B4-BE49-F238E27FC236}">
                <a16:creationId xmlns:a16="http://schemas.microsoft.com/office/drawing/2014/main" id="{FF4BECAB-83AD-7B93-7E68-CAAF412B7ED7}"/>
              </a:ext>
            </a:extLst>
          </p:cNvPr>
          <p:cNvSpPr txBox="1"/>
          <p:nvPr/>
        </p:nvSpPr>
        <p:spPr>
          <a:xfrm>
            <a:off x="4166982" y="1471070"/>
            <a:ext cx="8013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2027</a:t>
            </a:r>
            <a:endParaRPr lang="de-DE" sz="1600" b="1"/>
          </a:p>
        </p:txBody>
      </p:sp>
      <p:sp>
        <p:nvSpPr>
          <p:cNvPr id="92" name="Textfeld 91">
            <a:extLst>
              <a:ext uri="{FF2B5EF4-FFF2-40B4-BE49-F238E27FC236}">
                <a16:creationId xmlns:a16="http://schemas.microsoft.com/office/drawing/2014/main" id="{4F769DF3-563B-04DC-458F-EAA4DA5BDF5C}"/>
              </a:ext>
            </a:extLst>
          </p:cNvPr>
          <p:cNvSpPr txBox="1"/>
          <p:nvPr/>
        </p:nvSpPr>
        <p:spPr>
          <a:xfrm>
            <a:off x="3571243" y="1471070"/>
            <a:ext cx="8013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2026</a:t>
            </a:r>
            <a:endParaRPr lang="de-DE" sz="1600" b="1"/>
          </a:p>
        </p:txBody>
      </p:sp>
      <p:sp>
        <p:nvSpPr>
          <p:cNvPr id="93" name="Textfeld 92">
            <a:extLst>
              <a:ext uri="{FF2B5EF4-FFF2-40B4-BE49-F238E27FC236}">
                <a16:creationId xmlns:a16="http://schemas.microsoft.com/office/drawing/2014/main" id="{A3BFD00A-EB9F-7ADA-9AD5-8C538C462008}"/>
              </a:ext>
            </a:extLst>
          </p:cNvPr>
          <p:cNvSpPr txBox="1"/>
          <p:nvPr/>
        </p:nvSpPr>
        <p:spPr>
          <a:xfrm>
            <a:off x="2987569" y="1471070"/>
            <a:ext cx="8013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2025</a:t>
            </a:r>
            <a:endParaRPr lang="de-DE" sz="1600" b="1"/>
          </a:p>
        </p:txBody>
      </p:sp>
      <p:sp>
        <p:nvSpPr>
          <p:cNvPr id="94" name="Textfeld 93">
            <a:extLst>
              <a:ext uri="{FF2B5EF4-FFF2-40B4-BE49-F238E27FC236}">
                <a16:creationId xmlns:a16="http://schemas.microsoft.com/office/drawing/2014/main" id="{6C4766D4-1BB8-9307-29D3-604AD40BC4DD}"/>
              </a:ext>
            </a:extLst>
          </p:cNvPr>
          <p:cNvSpPr txBox="1"/>
          <p:nvPr/>
        </p:nvSpPr>
        <p:spPr>
          <a:xfrm>
            <a:off x="2371334" y="1471070"/>
            <a:ext cx="8013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2024</a:t>
            </a:r>
            <a:endParaRPr lang="de-DE" sz="1600" b="1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5B80A33C-A6FC-99F7-B3E7-783FE5B73026}"/>
              </a:ext>
            </a:extLst>
          </p:cNvPr>
          <p:cNvSpPr txBox="1"/>
          <p:nvPr/>
        </p:nvSpPr>
        <p:spPr>
          <a:xfrm>
            <a:off x="1760686" y="1471070"/>
            <a:ext cx="8013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2023</a:t>
            </a:r>
            <a:endParaRPr lang="de-DE" sz="1600" b="1"/>
          </a:p>
        </p:txBody>
      </p:sp>
      <p:sp>
        <p:nvSpPr>
          <p:cNvPr id="96" name="Textfeld 95">
            <a:extLst>
              <a:ext uri="{FF2B5EF4-FFF2-40B4-BE49-F238E27FC236}">
                <a16:creationId xmlns:a16="http://schemas.microsoft.com/office/drawing/2014/main" id="{DC54F25B-F38B-C359-A721-B214054591CD}"/>
              </a:ext>
            </a:extLst>
          </p:cNvPr>
          <p:cNvSpPr txBox="1"/>
          <p:nvPr/>
        </p:nvSpPr>
        <p:spPr>
          <a:xfrm>
            <a:off x="1156588" y="1471070"/>
            <a:ext cx="8013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2022</a:t>
            </a:r>
            <a:endParaRPr lang="de-DE" sz="1600" b="1"/>
          </a:p>
        </p:txBody>
      </p:sp>
      <p:sp>
        <p:nvSpPr>
          <p:cNvPr id="97" name="Rechteck 96">
            <a:extLst>
              <a:ext uri="{FF2B5EF4-FFF2-40B4-BE49-F238E27FC236}">
                <a16:creationId xmlns:a16="http://schemas.microsoft.com/office/drawing/2014/main" id="{B6BE4916-7DA4-0D2F-2764-6F6F9E1A6A75}"/>
              </a:ext>
            </a:extLst>
          </p:cNvPr>
          <p:cNvSpPr/>
          <p:nvPr/>
        </p:nvSpPr>
        <p:spPr>
          <a:xfrm>
            <a:off x="544794" y="4198142"/>
            <a:ext cx="189711" cy="1820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err="1"/>
          </a:p>
        </p:txBody>
      </p:sp>
      <p:sp>
        <p:nvSpPr>
          <p:cNvPr id="98" name="Rechteck 97">
            <a:extLst>
              <a:ext uri="{FF2B5EF4-FFF2-40B4-BE49-F238E27FC236}">
                <a16:creationId xmlns:a16="http://schemas.microsoft.com/office/drawing/2014/main" id="{54156950-DE18-1E5E-B95C-4747BD36D983}"/>
              </a:ext>
            </a:extLst>
          </p:cNvPr>
          <p:cNvSpPr/>
          <p:nvPr/>
        </p:nvSpPr>
        <p:spPr>
          <a:xfrm>
            <a:off x="544794" y="4392882"/>
            <a:ext cx="189711" cy="18204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err="1"/>
          </a:p>
        </p:txBody>
      </p:sp>
      <p:sp>
        <p:nvSpPr>
          <p:cNvPr id="101" name="Textfeld 100">
            <a:extLst>
              <a:ext uri="{FF2B5EF4-FFF2-40B4-BE49-F238E27FC236}">
                <a16:creationId xmlns:a16="http://schemas.microsoft.com/office/drawing/2014/main" id="{81018F56-6BE6-FC47-F965-A792B7226286}"/>
              </a:ext>
            </a:extLst>
          </p:cNvPr>
          <p:cNvSpPr txBox="1"/>
          <p:nvPr/>
        </p:nvSpPr>
        <p:spPr>
          <a:xfrm>
            <a:off x="515813" y="1471070"/>
            <a:ext cx="8013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…</a:t>
            </a:r>
            <a:endParaRPr lang="de-DE" sz="1600" b="1"/>
          </a:p>
        </p:txBody>
      </p:sp>
      <p:sp>
        <p:nvSpPr>
          <p:cNvPr id="106" name="Textfeld 105">
            <a:extLst>
              <a:ext uri="{FF2B5EF4-FFF2-40B4-BE49-F238E27FC236}">
                <a16:creationId xmlns:a16="http://schemas.microsoft.com/office/drawing/2014/main" id="{9D8D6B6B-1F5D-2CF4-EBE5-F10BA9BB91BA}"/>
              </a:ext>
            </a:extLst>
          </p:cNvPr>
          <p:cNvSpPr txBox="1"/>
          <p:nvPr/>
        </p:nvSpPr>
        <p:spPr>
          <a:xfrm>
            <a:off x="6604996" y="4116955"/>
            <a:ext cx="25236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de-DE" sz="1200" b="1" i="0" strike="noStrike" kern="1200" cap="none" spc="0" normalizeH="0" baseline="0" noProof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Gas: </a:t>
            </a:r>
            <a: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1.072.500 kWh</a:t>
            </a:r>
            <a:endParaRPr lang="de-DE" sz="1200" b="1"/>
          </a:p>
        </p:txBody>
      </p:sp>
      <p:sp>
        <p:nvSpPr>
          <p:cNvPr id="107" name="Textfeld 106">
            <a:extLst>
              <a:ext uri="{FF2B5EF4-FFF2-40B4-BE49-F238E27FC236}">
                <a16:creationId xmlns:a16="http://schemas.microsoft.com/office/drawing/2014/main" id="{FDA0A9D4-57E2-6264-A956-DC68DA524DA3}"/>
              </a:ext>
            </a:extLst>
          </p:cNvPr>
          <p:cNvSpPr txBox="1"/>
          <p:nvPr/>
        </p:nvSpPr>
        <p:spPr>
          <a:xfrm>
            <a:off x="6604996" y="2506776"/>
            <a:ext cx="25236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de-DE" sz="1200" b="1" i="0" strike="noStrike" kern="1200" cap="none" spc="0" normalizeH="0" baseline="0" noProof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Strom: </a:t>
            </a:r>
            <a: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662.000 kWh</a:t>
            </a:r>
            <a:endParaRPr lang="de-DE" sz="1200" b="1"/>
          </a:p>
        </p:txBody>
      </p:sp>
      <p:sp>
        <p:nvSpPr>
          <p:cNvPr id="111" name="Textfeld 110">
            <a:extLst>
              <a:ext uri="{FF2B5EF4-FFF2-40B4-BE49-F238E27FC236}">
                <a16:creationId xmlns:a16="http://schemas.microsoft.com/office/drawing/2014/main" id="{B41BBC82-EBB0-F06F-2198-E26B85BB2538}"/>
              </a:ext>
            </a:extLst>
          </p:cNvPr>
          <p:cNvSpPr txBox="1"/>
          <p:nvPr/>
        </p:nvSpPr>
        <p:spPr>
          <a:xfrm>
            <a:off x="5975269" y="2510359"/>
            <a:ext cx="8013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Ziel</a:t>
            </a:r>
            <a:endParaRPr lang="de-DE" sz="1600" b="1">
              <a:solidFill>
                <a:schemeClr val="bg1"/>
              </a:solidFill>
            </a:endParaRPr>
          </a:p>
        </p:txBody>
      </p:sp>
      <p:sp>
        <p:nvSpPr>
          <p:cNvPr id="72" name="Textfeld 71">
            <a:extLst>
              <a:ext uri="{FF2B5EF4-FFF2-40B4-BE49-F238E27FC236}">
                <a16:creationId xmlns:a16="http://schemas.microsoft.com/office/drawing/2014/main" id="{4C31C0D8-C5A4-17CE-CBBD-3B28E88ACB0F}"/>
              </a:ext>
            </a:extLst>
          </p:cNvPr>
          <p:cNvSpPr txBox="1"/>
          <p:nvPr/>
        </p:nvSpPr>
        <p:spPr>
          <a:xfrm>
            <a:off x="5975269" y="4116955"/>
            <a:ext cx="8013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Ziel</a:t>
            </a:r>
            <a:endParaRPr lang="de-DE" sz="1600" b="1">
              <a:solidFill>
                <a:schemeClr val="bg1"/>
              </a:solidFill>
            </a:endParaRPr>
          </a:p>
        </p:txBody>
      </p: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901690B8-A3FD-6840-425B-AAA69ABD1D70}"/>
              </a:ext>
            </a:extLst>
          </p:cNvPr>
          <p:cNvCxnSpPr>
            <a:cxnSpLocks/>
          </p:cNvCxnSpPr>
          <p:nvPr/>
        </p:nvCxnSpPr>
        <p:spPr>
          <a:xfrm flipH="1">
            <a:off x="6099821" y="4381412"/>
            <a:ext cx="2337455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35A1FAB1-982F-ADFB-DAC9-EBE819311033}"/>
              </a:ext>
            </a:extLst>
          </p:cNvPr>
          <p:cNvCxnSpPr>
            <a:cxnSpLocks/>
          </p:cNvCxnSpPr>
          <p:nvPr/>
        </p:nvCxnSpPr>
        <p:spPr>
          <a:xfrm flipH="1">
            <a:off x="6109474" y="2801853"/>
            <a:ext cx="2329610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8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F0E61-5CAB-06FC-ED08-1EE8AE95BA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6733" y="333376"/>
            <a:ext cx="7901402" cy="647700"/>
          </a:xfrm>
        </p:spPr>
        <p:txBody>
          <a:bodyPr anchor="t">
            <a:normAutofit fontScale="90000"/>
          </a:bodyPr>
          <a:lstStyle/>
          <a:p>
            <a:r>
              <a:rPr lang="de-DE"/>
              <a:t>Umsetzung </a:t>
            </a:r>
            <a:r>
              <a:rPr lang="de-DE" b="0"/>
              <a:t>der TRUMPF Klimastrategie in Hettingen</a:t>
            </a:r>
            <a:br>
              <a:rPr lang="de-DE" b="0"/>
            </a:br>
            <a:endParaRPr lang="de-DE"/>
          </a:p>
        </p:txBody>
      </p:sp>
      <p:sp>
        <p:nvSpPr>
          <p:cNvPr id="13" name="Inhaltsplatzhalter 84">
            <a:extLst>
              <a:ext uri="{FF2B5EF4-FFF2-40B4-BE49-F238E27FC236}">
                <a16:creationId xmlns:a16="http://schemas.microsoft.com/office/drawing/2014/main" id="{ED4260CA-7AC9-B25C-BD3D-F87E8A1DBA3E}"/>
              </a:ext>
            </a:extLst>
          </p:cNvPr>
          <p:cNvSpPr txBox="1">
            <a:spLocks/>
          </p:cNvSpPr>
          <p:nvPr/>
        </p:nvSpPr>
        <p:spPr>
          <a:xfrm>
            <a:off x="3836986" y="1686271"/>
            <a:ext cx="8065454" cy="350831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355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0" indent="1778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357188" indent="-1778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536575" indent="-179388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648000" indent="-2160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Wingdings" pitchFamily="2" charset="2"/>
              <a:buChar char="§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864000" indent="-216000" algn="l" defTabSz="914355" rtl="0" eaLnBrk="1" latinLnBrk="0" hangingPunct="1">
              <a:lnSpc>
                <a:spcPct val="90000"/>
              </a:lnSpc>
              <a:spcBef>
                <a:spcPts val="600"/>
              </a:spcBef>
              <a:buClrTx/>
              <a:buFont typeface="Wingdings" pitchFamily="2" charset="2"/>
              <a:buChar char="§"/>
              <a:defRPr lang="de-DE" sz="1600" b="0" i="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0000" indent="-2160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96000" indent="-2160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12000" indent="-2160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Wie lässt sich Energie- und Ressourceneffizienz beim Neubau mitdenken?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Wie groß sind die Möglichkeiten der Eigenerzeugung durch Photovoltaik am Standort?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Welche Maßnahmen ermöglichen die ambitionierten jährlichen Effizienzziele bis 2030?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/>
          </a:p>
          <a:p>
            <a:endParaRPr lang="de-DE" sz="1800" dirty="0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FDF4DE90-3789-6EC2-F228-DFEED1910C3A}"/>
              </a:ext>
            </a:extLst>
          </p:cNvPr>
          <p:cNvSpPr/>
          <p:nvPr/>
        </p:nvSpPr>
        <p:spPr>
          <a:xfrm>
            <a:off x="308941" y="5797714"/>
            <a:ext cx="2743402" cy="87606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r>
              <a:rPr lang="de-DE" sz="1200">
                <a:solidFill>
                  <a:sysClr val="windowText" lastClr="000000"/>
                </a:solidFill>
              </a:rPr>
              <a:t>Hintergrundbild durch Trumpf Bild ersetzen</a:t>
            </a:r>
          </a:p>
        </p:txBody>
      </p:sp>
      <p:sp>
        <p:nvSpPr>
          <p:cNvPr id="33" name="Bildplatzhalter 32">
            <a:extLst>
              <a:ext uri="{FF2B5EF4-FFF2-40B4-BE49-F238E27FC236}">
                <a16:creationId xmlns:a16="http://schemas.microsoft.com/office/drawing/2014/main" id="{9C15DFC3-3999-CAB6-C921-03BE716F66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34" name="Hauptpforte">
            <a:extLst>
              <a:ext uri="{FF2B5EF4-FFF2-40B4-BE49-F238E27FC236}">
                <a16:creationId xmlns:a16="http://schemas.microsoft.com/office/drawing/2014/main" id="{983E1C42-9793-DC67-2157-CB7EB580014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/>
          <a:srcRect l="37402" t="15439" r="35225" b="15439"/>
          <a:stretch/>
        </p:blipFill>
        <p:spPr>
          <a:xfrm>
            <a:off x="0" y="-19061"/>
            <a:ext cx="3365500" cy="6917547"/>
          </a:xfrm>
          <a:prstGeom prst="rect">
            <a:avLst/>
          </a:prstGeo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5E78620-C842-9DFE-15CF-58EB7094CEC7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sz="2400" dirty="0"/>
              <a:t>Leitfragen</a:t>
            </a:r>
          </a:p>
        </p:txBody>
      </p:sp>
    </p:spTree>
    <p:extLst>
      <p:ext uri="{BB962C8B-B14F-4D97-AF65-F5344CB8AC3E}">
        <p14:creationId xmlns:p14="http://schemas.microsoft.com/office/powerpoint/2010/main" val="42056189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4F77340E-4D5E-13FD-5317-C5302E69F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4FEA5C4-B3F5-084F-FDCB-51A61D16B5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Peter Volk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448C588-83D6-8D6D-C4A1-95D9EF3AB8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Facility Management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9C9DD8E-38E2-8A73-6178-715367B98FD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99C7702-0507-81F6-671E-B52139D76A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59335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BCFF0926-746B-D207-DFB9-B74AF660D3A5}"/>
              </a:ext>
            </a:extLst>
          </p:cNvPr>
          <p:cNvSpPr/>
          <p:nvPr/>
        </p:nvSpPr>
        <p:spPr>
          <a:xfrm>
            <a:off x="8693153" y="1779759"/>
            <a:ext cx="2931583" cy="303354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US" err="1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C3BF8C22-6666-F698-1780-C8968E87CA53}"/>
              </a:ext>
            </a:extLst>
          </p:cNvPr>
          <p:cNvSpPr/>
          <p:nvPr/>
        </p:nvSpPr>
        <p:spPr>
          <a:xfrm>
            <a:off x="8975036" y="2792710"/>
            <a:ext cx="540000" cy="1663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CF0E61-5CAB-06FC-ED08-1EE8AE95B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Weiterdenken und -handeln</a:t>
            </a:r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D001F-4B71-8322-F091-D1E19B17A8D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/>
              <a:t>Die nächsten Transformationsschritte mit Konzept - Klimastrategie 2030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832EAA3E-EAE2-7A25-4D27-758F7C595FFD}"/>
              </a:ext>
            </a:extLst>
          </p:cNvPr>
          <p:cNvSpPr/>
          <p:nvPr/>
        </p:nvSpPr>
        <p:spPr>
          <a:xfrm>
            <a:off x="515813" y="5146065"/>
            <a:ext cx="11108923" cy="923231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079500" lvl="5" indent="-285750" defTabSz="9144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Die Ziele lassen sich mit den identifizierten Effizienzmaßnahmen erreichen.</a:t>
            </a:r>
          </a:p>
          <a:p>
            <a:pPr marL="1079500" lvl="5" indent="-285750" defTabSz="9144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de-DE" sz="1400" b="1" dirty="0">
                <a:solidFill>
                  <a:srgbClr val="2D2D2D"/>
                </a:solidFill>
                <a:latin typeface="Tahoma"/>
                <a:sym typeface="Wingdings" panose="05000000000000000000" pitchFamily="2" charset="2"/>
              </a:rPr>
              <a:t>Weitere 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Effizienzpotenziale</a:t>
            </a: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durch Berücksichtigung von Energieeffizienz bei der Neubeschaffung von Anlagen!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AEA447A-85D7-A28C-E2E9-5D10848904F3}"/>
              </a:ext>
            </a:extLst>
          </p:cNvPr>
          <p:cNvSpPr txBox="1"/>
          <p:nvPr/>
        </p:nvSpPr>
        <p:spPr>
          <a:xfrm>
            <a:off x="615062" y="4965648"/>
            <a:ext cx="5102926" cy="338554"/>
          </a:xfrm>
          <a:prstGeom prst="rect">
            <a:avLst/>
          </a:prstGeom>
          <a:solidFill>
            <a:schemeClr val="bg1"/>
          </a:solidFill>
        </p:spPr>
        <p:txBody>
          <a:bodyPr vert="horz" wrap="none" lIns="36000" rIns="36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Ambitionierte jährliche Einsparziele am Standort</a:t>
            </a:r>
          </a:p>
        </p:txBody>
      </p:sp>
      <p:pic>
        <p:nvPicPr>
          <p:cNvPr id="27" name="Grafik 26" descr="Erneuerbare Energien">
            <a:extLst>
              <a:ext uri="{FF2B5EF4-FFF2-40B4-BE49-F238E27FC236}">
                <a16:creationId xmlns:a16="http://schemas.microsoft.com/office/drawing/2014/main" id="{93E319E5-02BA-B69D-72FE-AB80F5691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4505" y="5370582"/>
            <a:ext cx="470142" cy="470142"/>
          </a:xfrm>
          <a:prstGeom prst="rect">
            <a:avLst/>
          </a:prstGeom>
        </p:spPr>
      </p:pic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81C4C10E-E0D2-6CAD-F890-8075BB62010E}"/>
              </a:ext>
            </a:extLst>
          </p:cNvPr>
          <p:cNvCxnSpPr>
            <a:cxnSpLocks/>
          </p:cNvCxnSpPr>
          <p:nvPr/>
        </p:nvCxnSpPr>
        <p:spPr>
          <a:xfrm>
            <a:off x="515813" y="1746598"/>
            <a:ext cx="1110892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feld 25">
            <a:extLst>
              <a:ext uri="{FF2B5EF4-FFF2-40B4-BE49-F238E27FC236}">
                <a16:creationId xmlns:a16="http://schemas.microsoft.com/office/drawing/2014/main" id="{E51F370C-E82D-6797-6FF1-2E489500DDAE}"/>
              </a:ext>
            </a:extLst>
          </p:cNvPr>
          <p:cNvSpPr txBox="1"/>
          <p:nvPr/>
        </p:nvSpPr>
        <p:spPr>
          <a:xfrm>
            <a:off x="5982452" y="1471070"/>
            <a:ext cx="8013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2030</a:t>
            </a:r>
            <a:endParaRPr lang="de-DE" sz="1600" b="1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5F44650-F847-7B0F-3E64-A29F50E6816B}"/>
              </a:ext>
            </a:extLst>
          </p:cNvPr>
          <p:cNvSpPr txBox="1"/>
          <p:nvPr/>
        </p:nvSpPr>
        <p:spPr>
          <a:xfrm rot="1548419">
            <a:off x="552705" y="3175873"/>
            <a:ext cx="55203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Endenergieeffizienzziele der Klimastrategie für Hettingen</a:t>
            </a:r>
            <a:endParaRPr lang="de-DE" sz="1400" b="1"/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860F5900-69AE-39D1-3828-29EC61AA56EE}"/>
              </a:ext>
            </a:extLst>
          </p:cNvPr>
          <p:cNvSpPr txBox="1"/>
          <p:nvPr/>
        </p:nvSpPr>
        <p:spPr>
          <a:xfrm>
            <a:off x="527309" y="3475032"/>
            <a:ext cx="289983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5" defTabSz="914400">
              <a:defRPr/>
            </a:pPr>
            <a:r>
              <a:rPr kumimoji="0" lang="de-DE" sz="1400" i="0" u="none" strike="noStrike" kern="1200" cap="none" spc="0" normalizeH="0" baseline="0" noProof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Jedes Jahr zusätzlich zu realisierende Einsparung: </a:t>
            </a:r>
            <a:br>
              <a:rPr kumimoji="0" lang="de-DE" sz="1400" i="0" u="none" strike="noStrike" kern="1200" cap="none" spc="0" normalizeH="0" baseline="0" noProof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</a:br>
            <a:endParaRPr lang="de-DE" sz="1400">
              <a:solidFill>
                <a:srgbClr val="2D2D2D"/>
              </a:solidFill>
              <a:latin typeface="Tahoma"/>
              <a:sym typeface="Wingdings" panose="05000000000000000000" pitchFamily="2" charset="2"/>
            </a:endParaRPr>
          </a:p>
          <a:p>
            <a:pPr marL="171450" lvl="5" indent="-171450" defTabSz="914400">
              <a:buFont typeface="Arial" panose="020B0604020202020204" pitchFamily="34" charset="0"/>
              <a:buChar char="•"/>
              <a:defRPr/>
            </a:pPr>
            <a:r>
              <a:rPr lang="de-DE" sz="1400" b="1">
                <a:solidFill>
                  <a:srgbClr val="2D2D2D"/>
                </a:solidFill>
                <a:latin typeface="Tahoma"/>
                <a:sym typeface="Wingdings" panose="05000000000000000000" pitchFamily="2" charset="2"/>
              </a:rPr>
              <a:t>73.500 kWh Strom pro Jahr</a:t>
            </a:r>
          </a:p>
          <a:p>
            <a:pPr marL="171450" lvl="5" indent="-171450" defTabSz="914400">
              <a:buFont typeface="Arial" panose="020B0604020202020204" pitchFamily="34" charset="0"/>
              <a:buChar char="•"/>
              <a:defRPr/>
            </a:pPr>
            <a:r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119.000 kWh Gas 	pro Jahr</a:t>
            </a:r>
          </a:p>
          <a:p>
            <a:pPr marL="285750" lvl="5" indent="-285750" defTabSz="914400">
              <a:buFont typeface="Arial" panose="020B0604020202020204" pitchFamily="34" charset="0"/>
              <a:buChar char="•"/>
              <a:defRPr/>
            </a:pPr>
            <a:endParaRPr kumimoji="0" lang="de-DE" sz="1400" i="0" u="none" strike="noStrike" kern="1200" cap="none" spc="0" normalizeH="0" baseline="0" noProof="0">
              <a:ln>
                <a:noFill/>
              </a:ln>
              <a:solidFill>
                <a:srgbClr val="2D2D2D"/>
              </a:solidFill>
              <a:effectLst/>
              <a:uLnTx/>
              <a:uFillTx/>
              <a:latin typeface="Tahoma"/>
              <a:ea typeface="+mn-ea"/>
              <a:cs typeface="+mn-cs"/>
              <a:sym typeface="Wingdings" panose="05000000000000000000" pitchFamily="2" charset="2"/>
            </a:endParaRPr>
          </a:p>
        </p:txBody>
      </p:sp>
      <p:cxnSp>
        <p:nvCxnSpPr>
          <p:cNvPr id="48" name="Gerade Verbindung mit Pfeil 47">
            <a:extLst>
              <a:ext uri="{FF2B5EF4-FFF2-40B4-BE49-F238E27FC236}">
                <a16:creationId xmlns:a16="http://schemas.microsoft.com/office/drawing/2014/main" id="{5FBEB953-24E8-746C-C8AE-CC4FD0A85631}"/>
              </a:ext>
            </a:extLst>
          </p:cNvPr>
          <p:cNvCxnSpPr>
            <a:cxnSpLocks/>
          </p:cNvCxnSpPr>
          <p:nvPr/>
        </p:nvCxnSpPr>
        <p:spPr>
          <a:xfrm>
            <a:off x="916463" y="1968969"/>
            <a:ext cx="5058806" cy="244072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E289105F-8D89-113C-E8B4-A952F9CC5393}"/>
              </a:ext>
            </a:extLst>
          </p:cNvPr>
          <p:cNvGrpSpPr/>
          <p:nvPr/>
        </p:nvGrpSpPr>
        <p:grpSpPr>
          <a:xfrm>
            <a:off x="1284615" y="1790901"/>
            <a:ext cx="5354851" cy="2594739"/>
            <a:chOff x="1284615" y="1790901"/>
            <a:chExt cx="5354851" cy="4364031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ED3F5305-11ED-25F3-988A-B33D9DA2BAFE}"/>
                </a:ext>
              </a:extLst>
            </p:cNvPr>
            <p:cNvSpPr/>
            <p:nvPr/>
          </p:nvSpPr>
          <p:spPr>
            <a:xfrm>
              <a:off x="1284615" y="1975706"/>
              <a:ext cx="540000" cy="29880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err="1"/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4AA4A81B-E15B-6689-871C-9CA4D5A9B021}"/>
                </a:ext>
              </a:extLst>
            </p:cNvPr>
            <p:cNvSpPr/>
            <p:nvPr/>
          </p:nvSpPr>
          <p:spPr>
            <a:xfrm>
              <a:off x="1885137" y="2161701"/>
              <a:ext cx="540000" cy="6012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err="1"/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11BB49D1-17FF-ED6F-8A61-B397AA1D4B38}"/>
                </a:ext>
              </a:extLst>
            </p:cNvPr>
            <p:cNvSpPr/>
            <p:nvPr/>
          </p:nvSpPr>
          <p:spPr>
            <a:xfrm>
              <a:off x="2496190" y="2344672"/>
              <a:ext cx="540000" cy="90000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err="1"/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935765E8-92ED-7761-2E5C-F7482954286C}"/>
                </a:ext>
              </a:extLst>
            </p:cNvPr>
            <p:cNvSpPr/>
            <p:nvPr/>
          </p:nvSpPr>
          <p:spPr>
            <a:xfrm>
              <a:off x="3097387" y="2532745"/>
              <a:ext cx="540000" cy="11988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err="1"/>
            </a:p>
          </p:txBody>
        </p:sp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50EC6C99-A7C6-B062-E433-9C294EDE7EB8}"/>
                </a:ext>
              </a:extLst>
            </p:cNvPr>
            <p:cNvSpPr/>
            <p:nvPr/>
          </p:nvSpPr>
          <p:spPr>
            <a:xfrm>
              <a:off x="3696925" y="2716101"/>
              <a:ext cx="540000" cy="150119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err="1"/>
            </a:p>
          </p:txBody>
        </p:sp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16FE2440-A52E-7622-4552-2012765A2847}"/>
                </a:ext>
              </a:extLst>
            </p:cNvPr>
            <p:cNvSpPr/>
            <p:nvPr/>
          </p:nvSpPr>
          <p:spPr>
            <a:xfrm>
              <a:off x="4297900" y="2903301"/>
              <a:ext cx="540000" cy="180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err="1"/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EF8ECC14-30F5-A042-66EE-037FA68E22DB}"/>
                </a:ext>
              </a:extLst>
            </p:cNvPr>
            <p:cNvSpPr/>
            <p:nvPr/>
          </p:nvSpPr>
          <p:spPr>
            <a:xfrm>
              <a:off x="4898564" y="3086901"/>
              <a:ext cx="540000" cy="20988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err="1"/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F1080F01-5885-43D0-C39D-8BB1CBA229C3}"/>
                </a:ext>
              </a:extLst>
            </p:cNvPr>
            <p:cNvSpPr/>
            <p:nvPr/>
          </p:nvSpPr>
          <p:spPr>
            <a:xfrm>
              <a:off x="5498944" y="3272720"/>
              <a:ext cx="540000" cy="239759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err="1"/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00702D74-011E-C25A-BAA4-18C967856F09}"/>
                </a:ext>
              </a:extLst>
            </p:cNvPr>
            <p:cNvSpPr/>
            <p:nvPr/>
          </p:nvSpPr>
          <p:spPr>
            <a:xfrm>
              <a:off x="6099466" y="3454933"/>
              <a:ext cx="540000" cy="26999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/>
            </a:p>
          </p:txBody>
        </p:sp>
        <p:sp>
          <p:nvSpPr>
            <p:cNvPr id="76" name="Rechteck 75">
              <a:extLst>
                <a:ext uri="{FF2B5EF4-FFF2-40B4-BE49-F238E27FC236}">
                  <a16:creationId xmlns:a16="http://schemas.microsoft.com/office/drawing/2014/main" id="{8AEFD760-BF0F-AF65-ADAC-9C5EFD68AC31}"/>
                </a:ext>
              </a:extLst>
            </p:cNvPr>
            <p:cNvSpPr/>
            <p:nvPr/>
          </p:nvSpPr>
          <p:spPr>
            <a:xfrm>
              <a:off x="1284615" y="1791459"/>
              <a:ext cx="540000" cy="1836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err="1"/>
            </a:p>
          </p:txBody>
        </p:sp>
        <p:sp>
          <p:nvSpPr>
            <p:cNvPr id="77" name="Rechteck 76">
              <a:extLst>
                <a:ext uri="{FF2B5EF4-FFF2-40B4-BE49-F238E27FC236}">
                  <a16:creationId xmlns:a16="http://schemas.microsoft.com/office/drawing/2014/main" id="{4B6B10F3-AA28-0D22-F9BB-952AE82DC0AD}"/>
                </a:ext>
              </a:extLst>
            </p:cNvPr>
            <p:cNvSpPr/>
            <p:nvPr/>
          </p:nvSpPr>
          <p:spPr>
            <a:xfrm>
              <a:off x="1885137" y="1791459"/>
              <a:ext cx="540000" cy="3708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err="1"/>
            </a:p>
          </p:txBody>
        </p:sp>
        <p:sp>
          <p:nvSpPr>
            <p:cNvPr id="78" name="Rechteck 77">
              <a:extLst>
                <a:ext uri="{FF2B5EF4-FFF2-40B4-BE49-F238E27FC236}">
                  <a16:creationId xmlns:a16="http://schemas.microsoft.com/office/drawing/2014/main" id="{46705B63-8539-62E6-D889-AA3D6ED188E0}"/>
                </a:ext>
              </a:extLst>
            </p:cNvPr>
            <p:cNvSpPr/>
            <p:nvPr/>
          </p:nvSpPr>
          <p:spPr>
            <a:xfrm>
              <a:off x="2496334" y="1790901"/>
              <a:ext cx="540000" cy="5544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err="1"/>
            </a:p>
          </p:txBody>
        </p:sp>
        <p:sp>
          <p:nvSpPr>
            <p:cNvPr id="79" name="Rechteck 78">
              <a:extLst>
                <a:ext uri="{FF2B5EF4-FFF2-40B4-BE49-F238E27FC236}">
                  <a16:creationId xmlns:a16="http://schemas.microsoft.com/office/drawing/2014/main" id="{BB107602-8636-A648-54B4-ABB268210F1A}"/>
                </a:ext>
              </a:extLst>
            </p:cNvPr>
            <p:cNvSpPr/>
            <p:nvPr/>
          </p:nvSpPr>
          <p:spPr>
            <a:xfrm>
              <a:off x="3096856" y="1790901"/>
              <a:ext cx="540000" cy="7416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err="1"/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FFE6FC31-A479-59B3-8D24-2406415AF164}"/>
                </a:ext>
              </a:extLst>
            </p:cNvPr>
            <p:cNvSpPr/>
            <p:nvPr/>
          </p:nvSpPr>
          <p:spPr>
            <a:xfrm>
              <a:off x="3697378" y="1790901"/>
              <a:ext cx="540000" cy="9252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err="1"/>
            </a:p>
          </p:txBody>
        </p:sp>
        <p:sp>
          <p:nvSpPr>
            <p:cNvPr id="81" name="Rechteck 80">
              <a:extLst>
                <a:ext uri="{FF2B5EF4-FFF2-40B4-BE49-F238E27FC236}">
                  <a16:creationId xmlns:a16="http://schemas.microsoft.com/office/drawing/2014/main" id="{D68A24DF-CDBE-7BE6-FC19-B97387095187}"/>
                </a:ext>
              </a:extLst>
            </p:cNvPr>
            <p:cNvSpPr/>
            <p:nvPr/>
          </p:nvSpPr>
          <p:spPr>
            <a:xfrm>
              <a:off x="4297900" y="1790901"/>
              <a:ext cx="540000" cy="11124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err="1"/>
            </a:p>
          </p:txBody>
        </p:sp>
        <p:sp>
          <p:nvSpPr>
            <p:cNvPr id="82" name="Rechteck 81">
              <a:extLst>
                <a:ext uri="{FF2B5EF4-FFF2-40B4-BE49-F238E27FC236}">
                  <a16:creationId xmlns:a16="http://schemas.microsoft.com/office/drawing/2014/main" id="{47390FEC-84F9-5DCB-08ED-DE3AEB95EB75}"/>
                </a:ext>
              </a:extLst>
            </p:cNvPr>
            <p:cNvSpPr/>
            <p:nvPr/>
          </p:nvSpPr>
          <p:spPr>
            <a:xfrm>
              <a:off x="4898422" y="1790901"/>
              <a:ext cx="540000" cy="1296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err="1"/>
            </a:p>
          </p:txBody>
        </p:sp>
        <p:sp>
          <p:nvSpPr>
            <p:cNvPr id="83" name="Rechteck 82">
              <a:extLst>
                <a:ext uri="{FF2B5EF4-FFF2-40B4-BE49-F238E27FC236}">
                  <a16:creationId xmlns:a16="http://schemas.microsoft.com/office/drawing/2014/main" id="{4710B0CD-37EF-E1EB-D2FB-50810B64528F}"/>
                </a:ext>
              </a:extLst>
            </p:cNvPr>
            <p:cNvSpPr/>
            <p:nvPr/>
          </p:nvSpPr>
          <p:spPr>
            <a:xfrm>
              <a:off x="5498944" y="1790901"/>
              <a:ext cx="540000" cy="14832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err="1"/>
            </a:p>
          </p:txBody>
        </p:sp>
        <p:sp>
          <p:nvSpPr>
            <p:cNvPr id="84" name="Rechteck 83">
              <a:extLst>
                <a:ext uri="{FF2B5EF4-FFF2-40B4-BE49-F238E27FC236}">
                  <a16:creationId xmlns:a16="http://schemas.microsoft.com/office/drawing/2014/main" id="{11D8E7A2-AF16-FE24-0F4C-877549E21923}"/>
                </a:ext>
              </a:extLst>
            </p:cNvPr>
            <p:cNvSpPr/>
            <p:nvPr/>
          </p:nvSpPr>
          <p:spPr>
            <a:xfrm>
              <a:off x="6099466" y="1790901"/>
              <a:ext cx="540000" cy="16668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err="1"/>
            </a:p>
          </p:txBody>
        </p:sp>
      </p:grpSp>
      <p:sp>
        <p:nvSpPr>
          <p:cNvPr id="87" name="Textfeld 86">
            <a:extLst>
              <a:ext uri="{FF2B5EF4-FFF2-40B4-BE49-F238E27FC236}">
                <a16:creationId xmlns:a16="http://schemas.microsoft.com/office/drawing/2014/main" id="{93A5479F-A93F-AC17-6472-B3FCBDB8DB0A}"/>
              </a:ext>
            </a:extLst>
          </p:cNvPr>
          <p:cNvSpPr txBox="1"/>
          <p:nvPr/>
        </p:nvSpPr>
        <p:spPr>
          <a:xfrm>
            <a:off x="5370386" y="1471070"/>
            <a:ext cx="8013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2029</a:t>
            </a:r>
            <a:endParaRPr lang="de-DE" sz="1600" b="1"/>
          </a:p>
        </p:txBody>
      </p:sp>
      <p:sp>
        <p:nvSpPr>
          <p:cNvPr id="88" name="Textfeld 87">
            <a:extLst>
              <a:ext uri="{FF2B5EF4-FFF2-40B4-BE49-F238E27FC236}">
                <a16:creationId xmlns:a16="http://schemas.microsoft.com/office/drawing/2014/main" id="{45461A22-0BE6-F27B-2331-D1181C22E57C}"/>
              </a:ext>
            </a:extLst>
          </p:cNvPr>
          <p:cNvSpPr txBox="1"/>
          <p:nvPr/>
        </p:nvSpPr>
        <p:spPr>
          <a:xfrm>
            <a:off x="4785943" y="1471070"/>
            <a:ext cx="8013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2028</a:t>
            </a:r>
            <a:endParaRPr lang="de-DE" sz="1600" b="1"/>
          </a:p>
        </p:txBody>
      </p:sp>
      <p:sp>
        <p:nvSpPr>
          <p:cNvPr id="89" name="Textfeld 88">
            <a:extLst>
              <a:ext uri="{FF2B5EF4-FFF2-40B4-BE49-F238E27FC236}">
                <a16:creationId xmlns:a16="http://schemas.microsoft.com/office/drawing/2014/main" id="{FF4BECAB-83AD-7B93-7E68-CAAF412B7ED7}"/>
              </a:ext>
            </a:extLst>
          </p:cNvPr>
          <p:cNvSpPr txBox="1"/>
          <p:nvPr/>
        </p:nvSpPr>
        <p:spPr>
          <a:xfrm>
            <a:off x="4166982" y="1471070"/>
            <a:ext cx="8013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2027</a:t>
            </a:r>
            <a:endParaRPr lang="de-DE" sz="1600" b="1"/>
          </a:p>
        </p:txBody>
      </p:sp>
      <p:sp>
        <p:nvSpPr>
          <p:cNvPr id="92" name="Textfeld 91">
            <a:extLst>
              <a:ext uri="{FF2B5EF4-FFF2-40B4-BE49-F238E27FC236}">
                <a16:creationId xmlns:a16="http://schemas.microsoft.com/office/drawing/2014/main" id="{4F769DF3-563B-04DC-458F-EAA4DA5BDF5C}"/>
              </a:ext>
            </a:extLst>
          </p:cNvPr>
          <p:cNvSpPr txBox="1"/>
          <p:nvPr/>
        </p:nvSpPr>
        <p:spPr>
          <a:xfrm>
            <a:off x="3571243" y="1471070"/>
            <a:ext cx="8013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2026</a:t>
            </a:r>
            <a:endParaRPr lang="de-DE" sz="1600" b="1"/>
          </a:p>
        </p:txBody>
      </p:sp>
      <p:sp>
        <p:nvSpPr>
          <p:cNvPr id="93" name="Textfeld 92">
            <a:extLst>
              <a:ext uri="{FF2B5EF4-FFF2-40B4-BE49-F238E27FC236}">
                <a16:creationId xmlns:a16="http://schemas.microsoft.com/office/drawing/2014/main" id="{A3BFD00A-EB9F-7ADA-9AD5-8C538C462008}"/>
              </a:ext>
            </a:extLst>
          </p:cNvPr>
          <p:cNvSpPr txBox="1"/>
          <p:nvPr/>
        </p:nvSpPr>
        <p:spPr>
          <a:xfrm>
            <a:off x="2987569" y="1471070"/>
            <a:ext cx="8013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2025</a:t>
            </a:r>
            <a:endParaRPr lang="de-DE" sz="1600" b="1"/>
          </a:p>
        </p:txBody>
      </p:sp>
      <p:sp>
        <p:nvSpPr>
          <p:cNvPr id="94" name="Textfeld 93">
            <a:extLst>
              <a:ext uri="{FF2B5EF4-FFF2-40B4-BE49-F238E27FC236}">
                <a16:creationId xmlns:a16="http://schemas.microsoft.com/office/drawing/2014/main" id="{6C4766D4-1BB8-9307-29D3-604AD40BC4DD}"/>
              </a:ext>
            </a:extLst>
          </p:cNvPr>
          <p:cNvSpPr txBox="1"/>
          <p:nvPr/>
        </p:nvSpPr>
        <p:spPr>
          <a:xfrm>
            <a:off x="2371334" y="1471070"/>
            <a:ext cx="8013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2024</a:t>
            </a:r>
            <a:endParaRPr lang="de-DE" sz="1600" b="1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5B80A33C-A6FC-99F7-B3E7-783FE5B73026}"/>
              </a:ext>
            </a:extLst>
          </p:cNvPr>
          <p:cNvSpPr txBox="1"/>
          <p:nvPr/>
        </p:nvSpPr>
        <p:spPr>
          <a:xfrm>
            <a:off x="1760686" y="1471070"/>
            <a:ext cx="8013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2023</a:t>
            </a:r>
            <a:endParaRPr lang="de-DE" sz="1600" b="1"/>
          </a:p>
        </p:txBody>
      </p:sp>
      <p:sp>
        <p:nvSpPr>
          <p:cNvPr id="96" name="Textfeld 95">
            <a:extLst>
              <a:ext uri="{FF2B5EF4-FFF2-40B4-BE49-F238E27FC236}">
                <a16:creationId xmlns:a16="http://schemas.microsoft.com/office/drawing/2014/main" id="{DC54F25B-F38B-C359-A721-B214054591CD}"/>
              </a:ext>
            </a:extLst>
          </p:cNvPr>
          <p:cNvSpPr txBox="1"/>
          <p:nvPr/>
        </p:nvSpPr>
        <p:spPr>
          <a:xfrm>
            <a:off x="1156588" y="1471070"/>
            <a:ext cx="8013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2022</a:t>
            </a:r>
            <a:endParaRPr lang="de-DE" sz="1600" b="1"/>
          </a:p>
        </p:txBody>
      </p:sp>
      <p:sp>
        <p:nvSpPr>
          <p:cNvPr id="97" name="Rechteck 96">
            <a:extLst>
              <a:ext uri="{FF2B5EF4-FFF2-40B4-BE49-F238E27FC236}">
                <a16:creationId xmlns:a16="http://schemas.microsoft.com/office/drawing/2014/main" id="{B6BE4916-7DA4-0D2F-2764-6F6F9E1A6A75}"/>
              </a:ext>
            </a:extLst>
          </p:cNvPr>
          <p:cNvSpPr/>
          <p:nvPr/>
        </p:nvSpPr>
        <p:spPr>
          <a:xfrm>
            <a:off x="544794" y="4198142"/>
            <a:ext cx="189711" cy="1820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err="1"/>
          </a:p>
        </p:txBody>
      </p:sp>
      <p:sp>
        <p:nvSpPr>
          <p:cNvPr id="98" name="Rechteck 97">
            <a:extLst>
              <a:ext uri="{FF2B5EF4-FFF2-40B4-BE49-F238E27FC236}">
                <a16:creationId xmlns:a16="http://schemas.microsoft.com/office/drawing/2014/main" id="{54156950-DE18-1E5E-B95C-4747BD36D983}"/>
              </a:ext>
            </a:extLst>
          </p:cNvPr>
          <p:cNvSpPr/>
          <p:nvPr/>
        </p:nvSpPr>
        <p:spPr>
          <a:xfrm>
            <a:off x="544794" y="4392882"/>
            <a:ext cx="189711" cy="18204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err="1"/>
          </a:p>
        </p:txBody>
      </p:sp>
      <p:sp>
        <p:nvSpPr>
          <p:cNvPr id="101" name="Textfeld 100">
            <a:extLst>
              <a:ext uri="{FF2B5EF4-FFF2-40B4-BE49-F238E27FC236}">
                <a16:creationId xmlns:a16="http://schemas.microsoft.com/office/drawing/2014/main" id="{81018F56-6BE6-FC47-F965-A792B7226286}"/>
              </a:ext>
            </a:extLst>
          </p:cNvPr>
          <p:cNvSpPr txBox="1"/>
          <p:nvPr/>
        </p:nvSpPr>
        <p:spPr>
          <a:xfrm>
            <a:off x="515813" y="1471070"/>
            <a:ext cx="8013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…</a:t>
            </a:r>
            <a:endParaRPr lang="de-DE" sz="1600" b="1"/>
          </a:p>
        </p:txBody>
      </p:sp>
      <p:sp>
        <p:nvSpPr>
          <p:cNvPr id="106" name="Textfeld 105">
            <a:extLst>
              <a:ext uri="{FF2B5EF4-FFF2-40B4-BE49-F238E27FC236}">
                <a16:creationId xmlns:a16="http://schemas.microsoft.com/office/drawing/2014/main" id="{9D8D6B6B-1F5D-2CF4-EBE5-F10BA9BB91BA}"/>
              </a:ext>
            </a:extLst>
          </p:cNvPr>
          <p:cNvSpPr txBox="1"/>
          <p:nvPr/>
        </p:nvSpPr>
        <p:spPr>
          <a:xfrm>
            <a:off x="6604996" y="4116955"/>
            <a:ext cx="25236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de-DE" sz="1200" b="1" i="0" strike="noStrike" kern="1200" cap="none" spc="0" normalizeH="0" baseline="0" noProof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Gas: </a:t>
            </a:r>
            <a: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1.072.500 kWh</a:t>
            </a:r>
            <a:endParaRPr lang="de-DE" sz="1200" b="1"/>
          </a:p>
        </p:txBody>
      </p:sp>
      <p:sp>
        <p:nvSpPr>
          <p:cNvPr id="107" name="Textfeld 106">
            <a:extLst>
              <a:ext uri="{FF2B5EF4-FFF2-40B4-BE49-F238E27FC236}">
                <a16:creationId xmlns:a16="http://schemas.microsoft.com/office/drawing/2014/main" id="{FDA0A9D4-57E2-6264-A956-DC68DA524DA3}"/>
              </a:ext>
            </a:extLst>
          </p:cNvPr>
          <p:cNvSpPr txBox="1"/>
          <p:nvPr/>
        </p:nvSpPr>
        <p:spPr>
          <a:xfrm>
            <a:off x="6604996" y="2506776"/>
            <a:ext cx="25236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de-DE" sz="1200" b="1" i="0" strike="noStrike" kern="120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Strom: 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662.000 kWh</a:t>
            </a:r>
            <a:endParaRPr lang="de-DE" sz="1200" b="1" dirty="0"/>
          </a:p>
        </p:txBody>
      </p:sp>
      <p:sp>
        <p:nvSpPr>
          <p:cNvPr id="111" name="Textfeld 110">
            <a:extLst>
              <a:ext uri="{FF2B5EF4-FFF2-40B4-BE49-F238E27FC236}">
                <a16:creationId xmlns:a16="http://schemas.microsoft.com/office/drawing/2014/main" id="{B41BBC82-EBB0-F06F-2198-E26B85BB2538}"/>
              </a:ext>
            </a:extLst>
          </p:cNvPr>
          <p:cNvSpPr txBox="1"/>
          <p:nvPr/>
        </p:nvSpPr>
        <p:spPr>
          <a:xfrm>
            <a:off x="5975269" y="2510359"/>
            <a:ext cx="8013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Ziel</a:t>
            </a:r>
            <a:endParaRPr lang="de-DE" sz="1600" b="1" dirty="0">
              <a:solidFill>
                <a:schemeClr val="bg1"/>
              </a:solidFill>
            </a:endParaRPr>
          </a:p>
        </p:txBody>
      </p:sp>
      <p:sp>
        <p:nvSpPr>
          <p:cNvPr id="72" name="Textfeld 71">
            <a:extLst>
              <a:ext uri="{FF2B5EF4-FFF2-40B4-BE49-F238E27FC236}">
                <a16:creationId xmlns:a16="http://schemas.microsoft.com/office/drawing/2014/main" id="{4C31C0D8-C5A4-17CE-CBBD-3B28E88ACB0F}"/>
              </a:ext>
            </a:extLst>
          </p:cNvPr>
          <p:cNvSpPr txBox="1"/>
          <p:nvPr/>
        </p:nvSpPr>
        <p:spPr>
          <a:xfrm>
            <a:off x="5975269" y="4116955"/>
            <a:ext cx="8013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Ziel</a:t>
            </a:r>
            <a:endParaRPr lang="de-DE" sz="1600" b="1" dirty="0">
              <a:solidFill>
                <a:schemeClr val="bg1"/>
              </a:solidFill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2768690-21CB-1C83-CB09-97C30A42C822}"/>
              </a:ext>
            </a:extLst>
          </p:cNvPr>
          <p:cNvSpPr/>
          <p:nvPr/>
        </p:nvSpPr>
        <p:spPr>
          <a:xfrm>
            <a:off x="8975036" y="1790902"/>
            <a:ext cx="540000" cy="8244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err="1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3432BEF-98AC-CF07-6693-4B28F6DCDF10}"/>
              </a:ext>
            </a:extLst>
          </p:cNvPr>
          <p:cNvSpPr txBox="1"/>
          <p:nvPr/>
        </p:nvSpPr>
        <p:spPr>
          <a:xfrm>
            <a:off x="8760901" y="1840403"/>
            <a:ext cx="2815149" cy="461665"/>
          </a:xfrm>
          <a:prstGeom prst="rect">
            <a:avLst/>
          </a:prstGeom>
          <a:solidFill>
            <a:srgbClr val="FFFFFF">
              <a:alpha val="81176"/>
            </a:srgbClr>
          </a:solidFill>
        </p:spPr>
        <p:txBody>
          <a:bodyPr wrap="square">
            <a:spAutoFit/>
          </a:bodyPr>
          <a:lstStyle/>
          <a:p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Im Transformationskonzept</a:t>
            </a:r>
          </a:p>
          <a:p>
            <a:r>
              <a:rPr lang="de-DE" sz="1200" b="1" dirty="0">
                <a:solidFill>
                  <a:srgbClr val="2D2D2D"/>
                </a:solidFill>
                <a:latin typeface="Tahoma"/>
                <a:sym typeface="Wingdings" panose="05000000000000000000" pitchFamily="2" charset="2"/>
              </a:rPr>
              <a:t>i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dentifizierte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 Effizienzmaßnahmen</a:t>
            </a:r>
            <a:endParaRPr lang="de-DE" sz="1600" b="1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0CBA38A-7E47-0F99-3832-DB84A7D76DAE}"/>
              </a:ext>
            </a:extLst>
          </p:cNvPr>
          <p:cNvSpPr txBox="1"/>
          <p:nvPr/>
        </p:nvSpPr>
        <p:spPr>
          <a:xfrm>
            <a:off x="9533030" y="4278021"/>
            <a:ext cx="18833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de-DE" sz="1200" b="1" i="0" strike="noStrike" kern="120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Gas: 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1.110.000 kWh</a:t>
            </a:r>
            <a:endParaRPr lang="de-DE" sz="1200" b="1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1469C76A-06F6-5058-5458-BCF7663B3D02}"/>
              </a:ext>
            </a:extLst>
          </p:cNvPr>
          <p:cNvSpPr txBox="1"/>
          <p:nvPr/>
        </p:nvSpPr>
        <p:spPr>
          <a:xfrm>
            <a:off x="9525780" y="2380062"/>
            <a:ext cx="19583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de-DE" sz="1200" b="1" i="0" strike="noStrike" kern="1200" cap="none" spc="0" normalizeH="0" baseline="0" noProof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Strom: </a:t>
            </a:r>
            <a: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550.000 kWh</a:t>
            </a:r>
            <a:endParaRPr lang="de-DE" sz="1200" b="1"/>
          </a:p>
        </p:txBody>
      </p: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901690B8-A3FD-6840-425B-AAA69ABD1D70}"/>
              </a:ext>
            </a:extLst>
          </p:cNvPr>
          <p:cNvCxnSpPr>
            <a:cxnSpLocks/>
          </p:cNvCxnSpPr>
          <p:nvPr/>
        </p:nvCxnSpPr>
        <p:spPr>
          <a:xfrm flipH="1">
            <a:off x="6090813" y="4371985"/>
            <a:ext cx="3422268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35A1FAB1-982F-ADFB-DAC9-EBE819311033}"/>
              </a:ext>
            </a:extLst>
          </p:cNvPr>
          <p:cNvCxnSpPr>
            <a:cxnSpLocks/>
          </p:cNvCxnSpPr>
          <p:nvPr/>
        </p:nvCxnSpPr>
        <p:spPr>
          <a:xfrm flipH="1">
            <a:off x="6108638" y="2801853"/>
            <a:ext cx="3410782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1327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enplatzhalter 4">
            <a:extLst>
              <a:ext uri="{FF2B5EF4-FFF2-40B4-BE49-F238E27FC236}">
                <a16:creationId xmlns:a16="http://schemas.microsoft.com/office/drawing/2014/main" id="{AD12555F-BB40-2AF0-60FB-935B80C44FA0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/>
      </p:sp>
      <p:sp>
        <p:nvSpPr>
          <p:cNvPr id="3" name="Interaktive Schaltfläche: Nächste(r) oder Weiter 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D9E2E3C-BD14-80B2-EA61-0081EC58DF43}"/>
              </a:ext>
            </a:extLst>
          </p:cNvPr>
          <p:cNvSpPr/>
          <p:nvPr/>
        </p:nvSpPr>
        <p:spPr>
          <a:xfrm>
            <a:off x="5295900" y="2657475"/>
            <a:ext cx="1250950" cy="1543050"/>
          </a:xfrm>
          <a:prstGeom prst="actionButtonForwardNex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1663417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Himmel, Gras, draußen, Gebäude enthält.&#10;&#10;Automatisch generierte Beschreibung">
            <a:extLst>
              <a:ext uri="{FF2B5EF4-FFF2-40B4-BE49-F238E27FC236}">
                <a16:creationId xmlns:a16="http://schemas.microsoft.com/office/drawing/2014/main" id="{5863F307-8739-A4D2-F9DB-BF766074E0C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8982858" cy="596646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3EFFF948-26D1-919C-745A-6F1088A40D2C}"/>
              </a:ext>
            </a:extLst>
          </p:cNvPr>
          <p:cNvSpPr/>
          <p:nvPr/>
        </p:nvSpPr>
        <p:spPr>
          <a:xfrm>
            <a:off x="0" y="0"/>
            <a:ext cx="8982858" cy="5966460"/>
          </a:xfrm>
          <a:prstGeom prst="rect">
            <a:avLst/>
          </a:prstGeom>
          <a:gradFill>
            <a:gsLst>
              <a:gs pos="80463">
                <a:srgbClr val="FDFDFD">
                  <a:alpha val="60000"/>
                </a:srgbClr>
              </a:gs>
              <a:gs pos="93000">
                <a:srgbClr val="FBFBFB">
                  <a:alpha val="96000"/>
                </a:srgbClr>
              </a:gs>
              <a:gs pos="72000">
                <a:schemeClr val="bg1">
                  <a:alpha val="0"/>
                </a:schemeClr>
              </a:gs>
              <a:gs pos="99000">
                <a:schemeClr val="bg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US" err="1"/>
          </a:p>
        </p:txBody>
      </p:sp>
      <p:sp>
        <p:nvSpPr>
          <p:cNvPr id="4" name="Titel 2">
            <a:extLst>
              <a:ext uri="{FF2B5EF4-FFF2-40B4-BE49-F238E27FC236}">
                <a16:creationId xmlns:a16="http://schemas.microsoft.com/office/drawing/2014/main" id="{5E546B82-975C-7A86-8E36-A7609158C086}"/>
              </a:ext>
            </a:extLst>
          </p:cNvPr>
          <p:cNvSpPr txBox="1">
            <a:spLocks/>
          </p:cNvSpPr>
          <p:nvPr/>
        </p:nvSpPr>
        <p:spPr>
          <a:xfrm>
            <a:off x="7315200" y="0"/>
            <a:ext cx="4876799" cy="5966461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>
            <a:lvl1pPr algn="l" defTabSz="9143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Neubau des Zerspanungs-kompetenzzentrums G5</a:t>
            </a:r>
          </a:p>
          <a:p>
            <a:endParaRPr lang="en-US" dirty="0"/>
          </a:p>
          <a:p>
            <a:r>
              <a:rPr lang="de-DE" sz="2800" i="1" dirty="0"/>
              <a:t>Wie lässt sich Energie- und Ressourceneffizienz beim Neubau mitdenken?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82496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14" descr="Ein Bild, das Im Haus enthält.&#10;&#10;Automatisch generierte Beschreibung">
            <a:extLst>
              <a:ext uri="{FF2B5EF4-FFF2-40B4-BE49-F238E27FC236}">
                <a16:creationId xmlns:a16="http://schemas.microsoft.com/office/drawing/2014/main" id="{7036186B-F29C-88DE-3C46-946A19054EC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19" r="13218" b="-1"/>
          <a:stretch/>
        </p:blipFill>
        <p:spPr>
          <a:xfrm>
            <a:off x="19" y="10"/>
            <a:ext cx="3361247" cy="6871090"/>
          </a:xfrm>
          <a:noFill/>
        </p:spPr>
      </p:pic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56060127-8902-B480-753D-2F5D62402E77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3838274" y="1560111"/>
            <a:ext cx="7866365" cy="461325"/>
          </a:xfrm>
        </p:spPr>
        <p:txBody>
          <a:bodyPr anchor="b">
            <a:normAutofit/>
          </a:bodyPr>
          <a:lstStyle/>
          <a:p>
            <a:r>
              <a:rPr lang="en-US" sz="2400" dirty="0"/>
              <a:t>Alles wird Abwärme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CF0E61-5CAB-06FC-ED08-1EE8AE95BA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6733" y="333376"/>
            <a:ext cx="7901402" cy="647700"/>
          </a:xfrm>
        </p:spPr>
        <p:txBody>
          <a:bodyPr anchor="t">
            <a:normAutofit/>
          </a:bodyPr>
          <a:lstStyle/>
          <a:p>
            <a:r>
              <a:rPr lang="de-DE"/>
              <a:t>Warum Effizienz?</a:t>
            </a:r>
          </a:p>
        </p:txBody>
      </p: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8FE164AC-6840-2D6A-8E44-EEC809AC2F85}"/>
              </a:ext>
            </a:extLst>
          </p:cNvPr>
          <p:cNvGrpSpPr/>
          <p:nvPr/>
        </p:nvGrpSpPr>
        <p:grpSpPr>
          <a:xfrm>
            <a:off x="7999190" y="1801817"/>
            <a:ext cx="3931662" cy="3479342"/>
            <a:chOff x="4585478" y="2196896"/>
            <a:chExt cx="4316730" cy="3820111"/>
          </a:xfrm>
        </p:grpSpPr>
        <p:pic>
          <p:nvPicPr>
            <p:cNvPr id="50" name="Picture 19" descr="20090925-20090925-IMG_3277_mod-2">
              <a:extLst>
                <a:ext uri="{FF2B5EF4-FFF2-40B4-BE49-F238E27FC236}">
                  <a16:creationId xmlns:a16="http://schemas.microsoft.com/office/drawing/2014/main" id="{4EB3CD4C-23D2-9E09-7C38-E680DC7DEC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214" b="100000" l="4933" r="98935">
                          <a14:foregroundMark x1="79652" y1="22998" x2="85482" y2="24757"/>
                          <a14:foregroundMark x1="44843" y1="6493" x2="58464" y2="109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3082" y="3063465"/>
              <a:ext cx="2513269" cy="20356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" name="Freeform 250">
              <a:extLst>
                <a:ext uri="{FF2B5EF4-FFF2-40B4-BE49-F238E27FC236}">
                  <a16:creationId xmlns:a16="http://schemas.microsoft.com/office/drawing/2014/main" id="{C190B16F-CE66-7328-2CE0-719E85D897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5478" y="2996951"/>
              <a:ext cx="1014511" cy="370629"/>
            </a:xfrm>
            <a:custGeom>
              <a:avLst/>
              <a:gdLst>
                <a:gd name="T0" fmla="*/ 0 w 6176"/>
                <a:gd name="T1" fmla="*/ 179 h 1072"/>
                <a:gd name="T2" fmla="*/ 179 w 6176"/>
                <a:gd name="T3" fmla="*/ 0 h 1072"/>
                <a:gd name="T4" fmla="*/ 5998 w 6176"/>
                <a:gd name="T5" fmla="*/ 0 h 1072"/>
                <a:gd name="T6" fmla="*/ 6176 w 6176"/>
                <a:gd name="T7" fmla="*/ 179 h 1072"/>
                <a:gd name="T8" fmla="*/ 6176 w 6176"/>
                <a:gd name="T9" fmla="*/ 894 h 1072"/>
                <a:gd name="T10" fmla="*/ 5998 w 6176"/>
                <a:gd name="T11" fmla="*/ 1072 h 1072"/>
                <a:gd name="T12" fmla="*/ 179 w 6176"/>
                <a:gd name="T13" fmla="*/ 1072 h 1072"/>
                <a:gd name="T14" fmla="*/ 0 w 6176"/>
                <a:gd name="T15" fmla="*/ 894 h 1072"/>
                <a:gd name="T16" fmla="*/ 0 w 6176"/>
                <a:gd name="T17" fmla="*/ 179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76" h="1072">
                  <a:moveTo>
                    <a:pt x="0" y="179"/>
                  </a:moveTo>
                  <a:cubicBezTo>
                    <a:pt x="0" y="80"/>
                    <a:pt x="80" y="0"/>
                    <a:pt x="179" y="0"/>
                  </a:cubicBezTo>
                  <a:lnTo>
                    <a:pt x="5998" y="0"/>
                  </a:lnTo>
                  <a:cubicBezTo>
                    <a:pt x="6096" y="0"/>
                    <a:pt x="6176" y="80"/>
                    <a:pt x="6176" y="179"/>
                  </a:cubicBezTo>
                  <a:lnTo>
                    <a:pt x="6176" y="894"/>
                  </a:lnTo>
                  <a:cubicBezTo>
                    <a:pt x="6176" y="992"/>
                    <a:pt x="6096" y="1072"/>
                    <a:pt x="5998" y="1072"/>
                  </a:cubicBezTo>
                  <a:lnTo>
                    <a:pt x="179" y="1072"/>
                  </a:lnTo>
                  <a:cubicBezTo>
                    <a:pt x="80" y="1072"/>
                    <a:pt x="0" y="992"/>
                    <a:pt x="0" y="894"/>
                  </a:cubicBezTo>
                  <a:lnTo>
                    <a:pt x="0" y="179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36000" tIns="0" rIns="3600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endParaRPr>
            </a:p>
          </p:txBody>
        </p:sp>
        <p:pic>
          <p:nvPicPr>
            <p:cNvPr id="52" name="Picture 6" descr="\\ptwsrv01\userdaten$\Helfert\Downloads\IMG_0012.JPG">
              <a:extLst>
                <a:ext uri="{FF2B5EF4-FFF2-40B4-BE49-F238E27FC236}">
                  <a16:creationId xmlns:a16="http://schemas.microsoft.com/office/drawing/2014/main" id="{4FA8919F-74D5-9C1B-4580-592E5884B4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900" b="98693" l="9988" r="98009">
                          <a14:backgroundMark x1="46477" y1="41871" x2="54473" y2="56904"/>
                          <a14:backgroundMark x1="43964" y1="48611" x2="43750" y2="561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8388" y="3058448"/>
              <a:ext cx="314304" cy="247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2">
              <a:extLst>
                <a:ext uri="{FF2B5EF4-FFF2-40B4-BE49-F238E27FC236}">
                  <a16:creationId xmlns:a16="http://schemas.microsoft.com/office/drawing/2014/main" id="{1CAE1538-4FB2-9451-6FDE-C359016DE7C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326" b="97674" l="57025" r="99587">
                          <a14:foregroundMark x1="60468" y1="43895" x2="62810" y2="64826"/>
                          <a14:foregroundMark x1="63085" y1="47384" x2="64876" y2="61919"/>
                          <a14:foregroundMark x1="64876" y1="62791" x2="68733" y2="73547"/>
                          <a14:foregroundMark x1="64876" y1="60465" x2="65565" y2="64535"/>
                          <a14:foregroundMark x1="64463" y1="57558" x2="66116" y2="64535"/>
                          <a14:foregroundMark x1="66391" y1="64244" x2="67631" y2="68605"/>
                          <a14:backgroundMark x1="65702" y1="52035" x2="66804" y2="59884"/>
                          <a14:backgroundMark x1="66804" y1="59884" x2="70523" y2="706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55121"/>
            <a:stretch/>
          </p:blipFill>
          <p:spPr bwMode="auto">
            <a:xfrm>
              <a:off x="5312207" y="3062606"/>
              <a:ext cx="215774" cy="239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" name="Pfeil nach rechts 50">
              <a:extLst>
                <a:ext uri="{FF2B5EF4-FFF2-40B4-BE49-F238E27FC236}">
                  <a16:creationId xmlns:a16="http://schemas.microsoft.com/office/drawing/2014/main" id="{71FA6B7C-A61A-7DDE-F6C7-371FBF60A900}"/>
                </a:ext>
              </a:extLst>
            </p:cNvPr>
            <p:cNvSpPr/>
            <p:nvPr/>
          </p:nvSpPr>
          <p:spPr bwMode="auto">
            <a:xfrm>
              <a:off x="5023357" y="3002213"/>
              <a:ext cx="169075" cy="360105"/>
            </a:xfrm>
            <a:prstGeom prst="rightArrow">
              <a:avLst/>
            </a:prstGeom>
            <a:solidFill>
              <a:srgbClr val="DCDCD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369888" algn="l"/>
                </a:tabLst>
                <a:defRPr/>
              </a:pPr>
              <a:endParaRPr kumimoji="0" lang="de-DE" sz="1400" b="0" i="0" u="none" strike="noStrike" kern="0" cap="none" spc="0" normalizeH="0" baseline="0" noProof="0" err="1">
                <a:ln>
                  <a:noFill/>
                </a:ln>
                <a:solidFill>
                  <a:srgbClr val="161616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endParaRPr>
            </a:p>
          </p:txBody>
        </p:sp>
        <p:pic>
          <p:nvPicPr>
            <p:cNvPr id="55" name="Picture 13">
              <a:extLst>
                <a:ext uri="{FF2B5EF4-FFF2-40B4-BE49-F238E27FC236}">
                  <a16:creationId xmlns:a16="http://schemas.microsoft.com/office/drawing/2014/main" id="{D6C5F0D3-860C-DBA0-A6AF-914FF872ED9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569" t="8747" r="9399" b="16637"/>
            <a:stretch/>
          </p:blipFill>
          <p:spPr bwMode="auto">
            <a:xfrm>
              <a:off x="4779810" y="3826867"/>
              <a:ext cx="576878" cy="349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Freeform 250">
              <a:extLst>
                <a:ext uri="{FF2B5EF4-FFF2-40B4-BE49-F238E27FC236}">
                  <a16:creationId xmlns:a16="http://schemas.microsoft.com/office/drawing/2014/main" id="{C613356B-AF64-84B8-F183-B21902029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7082" y="3546963"/>
              <a:ext cx="804408" cy="262257"/>
            </a:xfrm>
            <a:custGeom>
              <a:avLst/>
              <a:gdLst>
                <a:gd name="T0" fmla="*/ 0 w 6176"/>
                <a:gd name="T1" fmla="*/ 179 h 1072"/>
                <a:gd name="T2" fmla="*/ 179 w 6176"/>
                <a:gd name="T3" fmla="*/ 0 h 1072"/>
                <a:gd name="T4" fmla="*/ 5998 w 6176"/>
                <a:gd name="T5" fmla="*/ 0 h 1072"/>
                <a:gd name="T6" fmla="*/ 6176 w 6176"/>
                <a:gd name="T7" fmla="*/ 179 h 1072"/>
                <a:gd name="T8" fmla="*/ 6176 w 6176"/>
                <a:gd name="T9" fmla="*/ 894 h 1072"/>
                <a:gd name="T10" fmla="*/ 5998 w 6176"/>
                <a:gd name="T11" fmla="*/ 1072 h 1072"/>
                <a:gd name="T12" fmla="*/ 179 w 6176"/>
                <a:gd name="T13" fmla="*/ 1072 h 1072"/>
                <a:gd name="T14" fmla="*/ 0 w 6176"/>
                <a:gd name="T15" fmla="*/ 894 h 1072"/>
                <a:gd name="T16" fmla="*/ 0 w 6176"/>
                <a:gd name="T17" fmla="*/ 179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76" h="1072">
                  <a:moveTo>
                    <a:pt x="0" y="179"/>
                  </a:moveTo>
                  <a:cubicBezTo>
                    <a:pt x="0" y="80"/>
                    <a:pt x="80" y="0"/>
                    <a:pt x="179" y="0"/>
                  </a:cubicBezTo>
                  <a:lnTo>
                    <a:pt x="5998" y="0"/>
                  </a:lnTo>
                  <a:cubicBezTo>
                    <a:pt x="6096" y="0"/>
                    <a:pt x="6176" y="80"/>
                    <a:pt x="6176" y="179"/>
                  </a:cubicBezTo>
                  <a:lnTo>
                    <a:pt x="6176" y="894"/>
                  </a:lnTo>
                  <a:cubicBezTo>
                    <a:pt x="6176" y="992"/>
                    <a:pt x="6096" y="1072"/>
                    <a:pt x="5998" y="1072"/>
                  </a:cubicBezTo>
                  <a:lnTo>
                    <a:pt x="179" y="1072"/>
                  </a:lnTo>
                  <a:cubicBezTo>
                    <a:pt x="80" y="1072"/>
                    <a:pt x="0" y="992"/>
                    <a:pt x="0" y="894"/>
                  </a:cubicBezTo>
                  <a:lnTo>
                    <a:pt x="0" y="1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4F80">
                    <a:tint val="66000"/>
                    <a:satMod val="160000"/>
                  </a:srgbClr>
                </a:gs>
                <a:gs pos="50000">
                  <a:srgbClr val="004F80">
                    <a:tint val="44500"/>
                    <a:satMod val="160000"/>
                  </a:srgbClr>
                </a:gs>
                <a:gs pos="100000">
                  <a:srgbClr val="004F8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36000" tIns="0" rIns="3600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feld 56">
                  <a:extLst>
                    <a:ext uri="{FF2B5EF4-FFF2-40B4-BE49-F238E27FC236}">
                      <a16:creationId xmlns:a16="http://schemas.microsoft.com/office/drawing/2014/main" id="{BBC0D842-56CB-8210-C8CE-EE39331FC30E}"/>
                    </a:ext>
                  </a:extLst>
                </p:cNvPr>
                <p:cNvSpPr txBox="1"/>
                <p:nvPr/>
              </p:nvSpPr>
              <p:spPr>
                <a:xfrm>
                  <a:off x="6927082" y="3486335"/>
                  <a:ext cx="571891" cy="3045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̇"/>
                            <m:ctrlPr>
                              <a:rPr kumimoji="0" lang="de-DE" sz="14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161616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de-DE" sz="14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161616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𝑄</m:t>
                            </m:r>
                          </m:e>
                        </m:acc>
                        <m:r>
                          <a:rPr kumimoji="0" lang="de-DE" sz="1400" b="0" i="1" u="none" strike="noStrike" kern="0" cap="none" spc="0" normalizeH="0" baseline="-25000" noProof="0">
                            <a:ln>
                              <a:noFill/>
                            </a:ln>
                            <a:solidFill>
                              <a:srgbClr val="161616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𝑓𝑙𝑢𝑖𝑑</m:t>
                        </m:r>
                      </m:oMath>
                    </m:oMathPara>
                  </a14:m>
                  <a:endParaRPr kumimoji="0" lang="de-DE" sz="1400" b="0" i="0" u="none" strike="noStrike" kern="0" cap="none" spc="0" normalizeH="0" baseline="30000" noProof="0">
                    <a:ln>
                      <a:noFill/>
                    </a:ln>
                    <a:solidFill>
                      <a:srgbClr val="161616"/>
                    </a:solidFill>
                    <a:effectLst/>
                    <a:uLnTx/>
                    <a:uFillTx/>
                    <a:latin typeface="Arial"/>
                    <a:ea typeface="+mn-ea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57" name="Textfeld 56">
                  <a:extLst>
                    <a:ext uri="{FF2B5EF4-FFF2-40B4-BE49-F238E27FC236}">
                      <a16:creationId xmlns:a16="http://schemas.microsoft.com/office/drawing/2014/main" id="{BBC0D842-56CB-8210-C8CE-EE39331FC3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27082" y="3486335"/>
                  <a:ext cx="571891" cy="304551"/>
                </a:xfrm>
                <a:prstGeom prst="rect">
                  <a:avLst/>
                </a:prstGeom>
                <a:blipFill>
                  <a:blip r:embed="rId10"/>
                  <a:stretch>
                    <a:fillRect r="-3488" b="-239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8" name="Rechteckiger Pfeil 54">
              <a:extLst>
                <a:ext uri="{FF2B5EF4-FFF2-40B4-BE49-F238E27FC236}">
                  <a16:creationId xmlns:a16="http://schemas.microsoft.com/office/drawing/2014/main" id="{6EF77AEA-31CB-9BDC-7E9B-810EFE33E939}"/>
                </a:ext>
              </a:extLst>
            </p:cNvPr>
            <p:cNvSpPr/>
            <p:nvPr/>
          </p:nvSpPr>
          <p:spPr bwMode="auto">
            <a:xfrm rot="10800000" flipH="1" flipV="1">
              <a:off x="6853450" y="4048297"/>
              <a:ext cx="976158" cy="1145920"/>
            </a:xfrm>
            <a:prstGeom prst="bentArrow">
              <a:avLst>
                <a:gd name="adj1" fmla="val 16801"/>
                <a:gd name="adj2" fmla="val 22969"/>
                <a:gd name="adj3" fmla="val 16694"/>
                <a:gd name="adj4" fmla="val 26160"/>
              </a:avLst>
            </a:prstGeom>
            <a:gradFill flip="none" rotWithShape="1">
              <a:gsLst>
                <a:gs pos="0">
                  <a:srgbClr val="004F80">
                    <a:shade val="30000"/>
                    <a:satMod val="115000"/>
                    <a:alpha val="0"/>
                  </a:srgbClr>
                </a:gs>
                <a:gs pos="50000">
                  <a:srgbClr val="004F80">
                    <a:shade val="67500"/>
                    <a:satMod val="115000"/>
                  </a:srgbClr>
                </a:gs>
                <a:gs pos="100000">
                  <a:srgbClr val="004F80">
                    <a:shade val="100000"/>
                    <a:satMod val="115000"/>
                  </a:srgbClr>
                </a:gs>
              </a:gsLst>
              <a:path path="circle">
                <a:fillToRect l="100000" b="100000"/>
              </a:path>
              <a:tileRect t="-100000" r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369888" algn="l"/>
                </a:tabLst>
                <a:defRPr/>
              </a:pPr>
              <a:endParaRPr kumimoji="0" lang="de-DE" sz="1400" b="0" i="0" u="none" strike="noStrike" kern="0" cap="none" spc="0" normalizeH="0" baseline="0" noProof="0" err="1">
                <a:ln>
                  <a:noFill/>
                </a:ln>
                <a:solidFill>
                  <a:srgbClr val="161616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endParaRPr>
            </a:p>
          </p:txBody>
        </p:sp>
        <p:sp>
          <p:nvSpPr>
            <p:cNvPr id="59" name="Rechteckiger Pfeil 55">
              <a:extLst>
                <a:ext uri="{FF2B5EF4-FFF2-40B4-BE49-F238E27FC236}">
                  <a16:creationId xmlns:a16="http://schemas.microsoft.com/office/drawing/2014/main" id="{5646001C-39CE-56DE-04DD-6041B45B6932}"/>
                </a:ext>
              </a:extLst>
            </p:cNvPr>
            <p:cNvSpPr/>
            <p:nvPr/>
          </p:nvSpPr>
          <p:spPr bwMode="auto">
            <a:xfrm rot="5400000" flipH="1">
              <a:off x="7827624" y="3558704"/>
              <a:ext cx="1000916" cy="837717"/>
            </a:xfrm>
            <a:prstGeom prst="bentArrow">
              <a:avLst>
                <a:gd name="adj1" fmla="val 49443"/>
                <a:gd name="adj2" fmla="val 46666"/>
                <a:gd name="adj3" fmla="val 34200"/>
                <a:gd name="adj4" fmla="val 56030"/>
              </a:avLst>
            </a:prstGeom>
            <a:gradFill flip="none" rotWithShape="1">
              <a:gsLst>
                <a:gs pos="0">
                  <a:srgbClr val="830000">
                    <a:alpha val="0"/>
                  </a:srgbClr>
                </a:gs>
                <a:gs pos="50000">
                  <a:srgbClr val="D20000">
                    <a:shade val="67500"/>
                    <a:satMod val="115000"/>
                  </a:srgbClr>
                </a:gs>
                <a:gs pos="100000">
                  <a:srgbClr val="D2000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369888" algn="l"/>
                </a:tabLst>
                <a:defRPr/>
              </a:pPr>
              <a:endParaRPr kumimoji="0" lang="de-DE" sz="1400" b="0" i="0" u="none" strike="noStrike" kern="0" cap="none" spc="0" normalizeH="0" baseline="0" noProof="0" err="1">
                <a:ln>
                  <a:noFill/>
                </a:ln>
                <a:solidFill>
                  <a:srgbClr val="161616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endParaRPr>
            </a:p>
          </p:txBody>
        </p:sp>
        <p:sp>
          <p:nvSpPr>
            <p:cNvPr id="60" name="Rechteckiger Pfeil 56">
              <a:extLst>
                <a:ext uri="{FF2B5EF4-FFF2-40B4-BE49-F238E27FC236}">
                  <a16:creationId xmlns:a16="http://schemas.microsoft.com/office/drawing/2014/main" id="{FB98FB51-999E-9D3D-C91E-751960FC81CF}"/>
                </a:ext>
              </a:extLst>
            </p:cNvPr>
            <p:cNvSpPr/>
            <p:nvPr/>
          </p:nvSpPr>
          <p:spPr bwMode="auto">
            <a:xfrm rot="10800000" flipV="1">
              <a:off x="5341844" y="3977563"/>
              <a:ext cx="1212488" cy="944358"/>
            </a:xfrm>
            <a:prstGeom prst="bentArrow">
              <a:avLst>
                <a:gd name="adj1" fmla="val 5101"/>
                <a:gd name="adj2" fmla="val 8488"/>
                <a:gd name="adj3" fmla="val 14585"/>
                <a:gd name="adj4" fmla="val 44727"/>
              </a:avLst>
            </a:prstGeom>
            <a:gradFill flip="none" rotWithShape="1">
              <a:gsLst>
                <a:gs pos="0">
                  <a:srgbClr val="AFCC50">
                    <a:shade val="30000"/>
                    <a:satMod val="115000"/>
                    <a:alpha val="25000"/>
                  </a:srgbClr>
                </a:gs>
                <a:gs pos="50000">
                  <a:srgbClr val="AFCC50">
                    <a:shade val="67500"/>
                    <a:satMod val="115000"/>
                  </a:srgbClr>
                </a:gs>
                <a:gs pos="100000">
                  <a:srgbClr val="AFCC50">
                    <a:shade val="100000"/>
                    <a:satMod val="115000"/>
                  </a:srgbClr>
                </a:gs>
              </a:gsLst>
              <a:path path="circle">
                <a:fillToRect l="100000" b="100000"/>
              </a:path>
              <a:tileRect t="-100000" r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369888" algn="l"/>
                </a:tabLst>
                <a:defRPr/>
              </a:pPr>
              <a:endParaRPr kumimoji="0" lang="de-DE" sz="1400" b="0" i="0" u="none" strike="noStrike" kern="0" cap="none" spc="0" normalizeH="0" baseline="0" noProof="0" err="1">
                <a:ln>
                  <a:noFill/>
                </a:ln>
                <a:solidFill>
                  <a:srgbClr val="161616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endParaRPr>
            </a:p>
          </p:txBody>
        </p:sp>
        <p:sp>
          <p:nvSpPr>
            <p:cNvPr id="61" name="Pfeil nach rechts 57">
              <a:extLst>
                <a:ext uri="{FF2B5EF4-FFF2-40B4-BE49-F238E27FC236}">
                  <a16:creationId xmlns:a16="http://schemas.microsoft.com/office/drawing/2014/main" id="{FFA3ACFE-6C0C-D94F-D458-FBA201D504EA}"/>
                </a:ext>
              </a:extLst>
            </p:cNvPr>
            <p:cNvSpPr/>
            <p:nvPr/>
          </p:nvSpPr>
          <p:spPr bwMode="auto">
            <a:xfrm rot="16200000">
              <a:off x="5686669" y="3369459"/>
              <a:ext cx="2035941" cy="585459"/>
            </a:xfrm>
            <a:prstGeom prst="rightArrow">
              <a:avLst>
                <a:gd name="adj1" fmla="val 50995"/>
                <a:gd name="adj2" fmla="val 50000"/>
              </a:avLst>
            </a:prstGeom>
            <a:gradFill>
              <a:gsLst>
                <a:gs pos="0">
                  <a:srgbClr val="830000">
                    <a:alpha val="0"/>
                  </a:srgbClr>
                </a:gs>
                <a:gs pos="50000">
                  <a:srgbClr val="D20000">
                    <a:shade val="67500"/>
                    <a:satMod val="115000"/>
                  </a:srgbClr>
                </a:gs>
                <a:gs pos="100000">
                  <a:srgbClr val="D20000">
                    <a:shade val="100000"/>
                    <a:satMod val="115000"/>
                  </a:srgbClr>
                </a:gs>
              </a:gsLst>
              <a:lin ang="108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1751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0" cap="none" spc="0" normalizeH="0" baseline="0" noProof="0">
                <a:ln>
                  <a:noFill/>
                </a:ln>
                <a:solidFill>
                  <a:srgbClr val="161616"/>
                </a:solidFill>
                <a:effectLst/>
                <a:uLnTx/>
                <a:uFillTx/>
                <a:latin typeface="Charter" pitchFamily="2" charset="0"/>
                <a:ea typeface="+mn-ea"/>
                <a:cs typeface="Arial" charset="0"/>
              </a:endParaRPr>
            </a:p>
          </p:txBody>
        </p:sp>
        <p:sp>
          <p:nvSpPr>
            <p:cNvPr id="62" name="Rechteckiger Pfeil 58">
              <a:extLst>
                <a:ext uri="{FF2B5EF4-FFF2-40B4-BE49-F238E27FC236}">
                  <a16:creationId xmlns:a16="http://schemas.microsoft.com/office/drawing/2014/main" id="{65408772-7DED-AF01-68F8-4D44754CA4C6}"/>
                </a:ext>
              </a:extLst>
            </p:cNvPr>
            <p:cNvSpPr/>
            <p:nvPr/>
          </p:nvSpPr>
          <p:spPr bwMode="auto">
            <a:xfrm rot="16200000" flipV="1">
              <a:off x="6007764" y="4158761"/>
              <a:ext cx="1386367" cy="2330125"/>
            </a:xfrm>
            <a:prstGeom prst="bentArrow">
              <a:avLst>
                <a:gd name="adj1" fmla="val 19872"/>
                <a:gd name="adj2" fmla="val 17141"/>
                <a:gd name="adj3" fmla="val 15388"/>
                <a:gd name="adj4" fmla="val 44727"/>
              </a:avLst>
            </a:prstGeom>
            <a:gradFill flip="none" rotWithShape="1">
              <a:gsLst>
                <a:gs pos="0">
                  <a:srgbClr val="898989">
                    <a:tint val="66000"/>
                    <a:satMod val="160000"/>
                    <a:alpha val="0"/>
                  </a:srgbClr>
                </a:gs>
                <a:gs pos="50000">
                  <a:srgbClr val="898989">
                    <a:tint val="44500"/>
                    <a:satMod val="160000"/>
                  </a:srgbClr>
                </a:gs>
                <a:gs pos="100000">
                  <a:srgbClr val="898989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369888" algn="l"/>
                </a:tabLst>
                <a:defRPr/>
              </a:pPr>
              <a:endParaRPr kumimoji="0" lang="de-DE" sz="1400" b="0" i="0" u="none" strike="noStrike" kern="0" cap="none" spc="0" normalizeH="0" baseline="0" noProof="0" err="1">
                <a:ln>
                  <a:noFill/>
                </a:ln>
                <a:solidFill>
                  <a:srgbClr val="161616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endParaRPr>
            </a:p>
          </p:txBody>
        </p:sp>
        <p:sp>
          <p:nvSpPr>
            <p:cNvPr id="63" name="Rechteckiger Pfeil 59">
              <a:extLst>
                <a:ext uri="{FF2B5EF4-FFF2-40B4-BE49-F238E27FC236}">
                  <a16:creationId xmlns:a16="http://schemas.microsoft.com/office/drawing/2014/main" id="{FF90A945-BE56-3A51-2B37-CC1E8E6A6C21}"/>
                </a:ext>
              </a:extLst>
            </p:cNvPr>
            <p:cNvSpPr/>
            <p:nvPr/>
          </p:nvSpPr>
          <p:spPr bwMode="auto">
            <a:xfrm rot="16200000" flipV="1">
              <a:off x="5830411" y="4212759"/>
              <a:ext cx="1239915" cy="1822804"/>
            </a:xfrm>
            <a:prstGeom prst="bentArrow">
              <a:avLst>
                <a:gd name="adj1" fmla="val 41298"/>
                <a:gd name="adj2" fmla="val 48190"/>
                <a:gd name="adj3" fmla="val 34200"/>
                <a:gd name="adj4" fmla="val 44727"/>
              </a:avLst>
            </a:prstGeom>
            <a:gradFill flip="none" rotWithShape="1">
              <a:gsLst>
                <a:gs pos="0">
                  <a:srgbClr val="898989">
                    <a:tint val="66000"/>
                    <a:satMod val="160000"/>
                    <a:alpha val="0"/>
                  </a:srgbClr>
                </a:gs>
                <a:gs pos="50000">
                  <a:srgbClr val="898989">
                    <a:tint val="44500"/>
                    <a:satMod val="160000"/>
                  </a:srgbClr>
                </a:gs>
                <a:gs pos="100000">
                  <a:srgbClr val="898989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369888" algn="l"/>
                </a:tabLst>
                <a:defRPr/>
              </a:pPr>
              <a:endParaRPr kumimoji="0" lang="de-DE" sz="1400" b="0" i="0" u="none" strike="noStrike" kern="0" cap="none" spc="0" normalizeH="0" baseline="0" noProof="0" err="1">
                <a:ln>
                  <a:noFill/>
                </a:ln>
                <a:solidFill>
                  <a:srgbClr val="161616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endParaRPr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DF0ED5AE-6D4B-D8E9-2E3E-9866ACA3F0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7082" y="3870839"/>
              <a:ext cx="810994" cy="267867"/>
            </a:xfrm>
            <a:custGeom>
              <a:avLst/>
              <a:gdLst>
                <a:gd name="T0" fmla="*/ 0 w 6176"/>
                <a:gd name="T1" fmla="*/ 179 h 1072"/>
                <a:gd name="T2" fmla="*/ 179 w 6176"/>
                <a:gd name="T3" fmla="*/ 0 h 1072"/>
                <a:gd name="T4" fmla="*/ 5998 w 6176"/>
                <a:gd name="T5" fmla="*/ 0 h 1072"/>
                <a:gd name="T6" fmla="*/ 6176 w 6176"/>
                <a:gd name="T7" fmla="*/ 179 h 1072"/>
                <a:gd name="T8" fmla="*/ 6176 w 6176"/>
                <a:gd name="T9" fmla="*/ 894 h 1072"/>
                <a:gd name="T10" fmla="*/ 5998 w 6176"/>
                <a:gd name="T11" fmla="*/ 1072 h 1072"/>
                <a:gd name="T12" fmla="*/ 179 w 6176"/>
                <a:gd name="T13" fmla="*/ 1072 h 1072"/>
                <a:gd name="T14" fmla="*/ 0 w 6176"/>
                <a:gd name="T15" fmla="*/ 894 h 1072"/>
                <a:gd name="T16" fmla="*/ 0 w 6176"/>
                <a:gd name="T17" fmla="*/ 179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76" h="1072">
                  <a:moveTo>
                    <a:pt x="0" y="179"/>
                  </a:moveTo>
                  <a:cubicBezTo>
                    <a:pt x="0" y="80"/>
                    <a:pt x="80" y="0"/>
                    <a:pt x="179" y="0"/>
                  </a:cubicBezTo>
                  <a:lnTo>
                    <a:pt x="5998" y="0"/>
                  </a:lnTo>
                  <a:cubicBezTo>
                    <a:pt x="6096" y="0"/>
                    <a:pt x="6176" y="80"/>
                    <a:pt x="6176" y="179"/>
                  </a:cubicBezTo>
                  <a:lnTo>
                    <a:pt x="6176" y="894"/>
                  </a:lnTo>
                  <a:cubicBezTo>
                    <a:pt x="6176" y="992"/>
                    <a:pt x="6096" y="1072"/>
                    <a:pt x="5998" y="1072"/>
                  </a:cubicBezTo>
                  <a:lnTo>
                    <a:pt x="179" y="1072"/>
                  </a:lnTo>
                  <a:cubicBezTo>
                    <a:pt x="80" y="1072"/>
                    <a:pt x="0" y="992"/>
                    <a:pt x="0" y="894"/>
                  </a:cubicBezTo>
                  <a:lnTo>
                    <a:pt x="0" y="1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4F80">
                    <a:tint val="66000"/>
                    <a:satMod val="160000"/>
                  </a:srgbClr>
                </a:gs>
                <a:gs pos="50000">
                  <a:srgbClr val="004F80">
                    <a:tint val="44500"/>
                    <a:satMod val="160000"/>
                  </a:srgbClr>
                </a:gs>
                <a:gs pos="100000">
                  <a:srgbClr val="004F8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36000" tIns="0" rIns="3600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feld 64">
                  <a:extLst>
                    <a:ext uri="{FF2B5EF4-FFF2-40B4-BE49-F238E27FC236}">
                      <a16:creationId xmlns:a16="http://schemas.microsoft.com/office/drawing/2014/main" id="{F118A964-E76D-E394-7280-5B3D6056C417}"/>
                    </a:ext>
                  </a:extLst>
                </p:cNvPr>
                <p:cNvSpPr txBox="1"/>
                <p:nvPr/>
              </p:nvSpPr>
              <p:spPr>
                <a:xfrm>
                  <a:off x="6927082" y="3865834"/>
                  <a:ext cx="693247" cy="3023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de-DE" sz="1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161616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ca</m:t>
                        </m:r>
                        <m:r>
                          <a:rPr kumimoji="0" lang="de-DE" sz="1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161616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.30%</m:t>
                        </m:r>
                      </m:oMath>
                    </m:oMathPara>
                  </a14:m>
                  <a:endParaRPr kumimoji="0" lang="de-DE" sz="1400" b="0" i="0" u="none" strike="noStrike" kern="0" cap="none" spc="0" normalizeH="0" baseline="-25000" noProof="0">
                    <a:ln>
                      <a:noFill/>
                    </a:ln>
                    <a:solidFill>
                      <a:srgbClr val="161616"/>
                    </a:solidFill>
                    <a:effectLst/>
                    <a:uLnTx/>
                    <a:uFillTx/>
                    <a:latin typeface="Arial"/>
                    <a:ea typeface="+mn-ea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65" name="Textfeld 64">
                  <a:extLst>
                    <a:ext uri="{FF2B5EF4-FFF2-40B4-BE49-F238E27FC236}">
                      <a16:creationId xmlns:a16="http://schemas.microsoft.com/office/drawing/2014/main" id="{F118A964-E76D-E394-7280-5B3D6056C4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27082" y="3865834"/>
                  <a:ext cx="693247" cy="302357"/>
                </a:xfrm>
                <a:prstGeom prst="rect">
                  <a:avLst/>
                </a:prstGeom>
                <a:blipFill>
                  <a:blip r:embed="rId11"/>
                  <a:stretch>
                    <a:fillRect r="-17308" b="-44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6" name="Freeform 250">
              <a:extLst>
                <a:ext uri="{FF2B5EF4-FFF2-40B4-BE49-F238E27FC236}">
                  <a16:creationId xmlns:a16="http://schemas.microsoft.com/office/drawing/2014/main" id="{EEC77A2B-BB6A-79A0-DADF-EC044A1564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7082" y="2573105"/>
              <a:ext cx="804407" cy="261905"/>
            </a:xfrm>
            <a:custGeom>
              <a:avLst/>
              <a:gdLst>
                <a:gd name="T0" fmla="*/ 0 w 6176"/>
                <a:gd name="T1" fmla="*/ 179 h 1072"/>
                <a:gd name="T2" fmla="*/ 179 w 6176"/>
                <a:gd name="T3" fmla="*/ 0 h 1072"/>
                <a:gd name="T4" fmla="*/ 5998 w 6176"/>
                <a:gd name="T5" fmla="*/ 0 h 1072"/>
                <a:gd name="T6" fmla="*/ 6176 w 6176"/>
                <a:gd name="T7" fmla="*/ 179 h 1072"/>
                <a:gd name="T8" fmla="*/ 6176 w 6176"/>
                <a:gd name="T9" fmla="*/ 894 h 1072"/>
                <a:gd name="T10" fmla="*/ 5998 w 6176"/>
                <a:gd name="T11" fmla="*/ 1072 h 1072"/>
                <a:gd name="T12" fmla="*/ 179 w 6176"/>
                <a:gd name="T13" fmla="*/ 1072 h 1072"/>
                <a:gd name="T14" fmla="*/ 0 w 6176"/>
                <a:gd name="T15" fmla="*/ 894 h 1072"/>
                <a:gd name="T16" fmla="*/ 0 w 6176"/>
                <a:gd name="T17" fmla="*/ 179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76" h="1072">
                  <a:moveTo>
                    <a:pt x="0" y="179"/>
                  </a:moveTo>
                  <a:cubicBezTo>
                    <a:pt x="0" y="80"/>
                    <a:pt x="80" y="0"/>
                    <a:pt x="179" y="0"/>
                  </a:cubicBezTo>
                  <a:lnTo>
                    <a:pt x="5998" y="0"/>
                  </a:lnTo>
                  <a:cubicBezTo>
                    <a:pt x="6096" y="0"/>
                    <a:pt x="6176" y="80"/>
                    <a:pt x="6176" y="179"/>
                  </a:cubicBezTo>
                  <a:lnTo>
                    <a:pt x="6176" y="894"/>
                  </a:lnTo>
                  <a:cubicBezTo>
                    <a:pt x="6176" y="992"/>
                    <a:pt x="6096" y="1072"/>
                    <a:pt x="5998" y="1072"/>
                  </a:cubicBezTo>
                  <a:lnTo>
                    <a:pt x="179" y="1072"/>
                  </a:lnTo>
                  <a:cubicBezTo>
                    <a:pt x="80" y="1072"/>
                    <a:pt x="0" y="992"/>
                    <a:pt x="0" y="894"/>
                  </a:cubicBezTo>
                  <a:lnTo>
                    <a:pt x="0" y="1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00000">
                    <a:tint val="66000"/>
                    <a:satMod val="160000"/>
                  </a:srgbClr>
                </a:gs>
                <a:gs pos="50000">
                  <a:srgbClr val="C00000">
                    <a:tint val="44500"/>
                    <a:satMod val="160000"/>
                  </a:srgbClr>
                </a:gs>
                <a:gs pos="100000">
                  <a:srgbClr val="C0000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36000" tIns="0" rIns="3600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feld 66">
                  <a:extLst>
                    <a:ext uri="{FF2B5EF4-FFF2-40B4-BE49-F238E27FC236}">
                      <a16:creationId xmlns:a16="http://schemas.microsoft.com/office/drawing/2014/main" id="{6B3D25AD-295C-317F-AAE6-740C108C79BD}"/>
                    </a:ext>
                  </a:extLst>
                </p:cNvPr>
                <p:cNvSpPr txBox="1"/>
                <p:nvPr/>
              </p:nvSpPr>
              <p:spPr>
                <a:xfrm>
                  <a:off x="6927082" y="2551143"/>
                  <a:ext cx="695776" cy="3023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de-DE" sz="1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161616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ca</m:t>
                        </m:r>
                        <m:r>
                          <a:rPr kumimoji="0" lang="de-DE" sz="1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161616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. 70%</m:t>
                        </m:r>
                      </m:oMath>
                    </m:oMathPara>
                  </a14:m>
                  <a:endParaRPr kumimoji="0" lang="de-DE" sz="1400" b="0" i="0" u="none" strike="noStrike" kern="0" cap="none" spc="0" normalizeH="0" baseline="-25000" noProof="0">
                    <a:ln>
                      <a:noFill/>
                    </a:ln>
                    <a:solidFill>
                      <a:srgbClr val="161616"/>
                    </a:solidFill>
                    <a:effectLst/>
                    <a:uLnTx/>
                    <a:uFillTx/>
                    <a:latin typeface="Arial"/>
                    <a:ea typeface="+mn-ea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67" name="Textfeld 66">
                  <a:extLst>
                    <a:ext uri="{FF2B5EF4-FFF2-40B4-BE49-F238E27FC236}">
                      <a16:creationId xmlns:a16="http://schemas.microsoft.com/office/drawing/2014/main" id="{6B3D25AD-295C-317F-AAE6-740C108C79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27082" y="2551143"/>
                  <a:ext cx="695776" cy="302357"/>
                </a:xfrm>
                <a:prstGeom prst="rect">
                  <a:avLst/>
                </a:prstGeom>
                <a:blipFill>
                  <a:blip r:embed="rId12"/>
                  <a:stretch>
                    <a:fillRect r="-17308" b="-44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8" name="Freeform 250">
              <a:extLst>
                <a:ext uri="{FF2B5EF4-FFF2-40B4-BE49-F238E27FC236}">
                  <a16:creationId xmlns:a16="http://schemas.microsoft.com/office/drawing/2014/main" id="{977E1876-E0BB-7005-65CE-A5CD4F6A43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7082" y="2249229"/>
              <a:ext cx="1199102" cy="262257"/>
            </a:xfrm>
            <a:custGeom>
              <a:avLst/>
              <a:gdLst>
                <a:gd name="T0" fmla="*/ 0 w 6176"/>
                <a:gd name="T1" fmla="*/ 179 h 1072"/>
                <a:gd name="T2" fmla="*/ 179 w 6176"/>
                <a:gd name="T3" fmla="*/ 0 h 1072"/>
                <a:gd name="T4" fmla="*/ 5998 w 6176"/>
                <a:gd name="T5" fmla="*/ 0 h 1072"/>
                <a:gd name="T6" fmla="*/ 6176 w 6176"/>
                <a:gd name="T7" fmla="*/ 179 h 1072"/>
                <a:gd name="T8" fmla="*/ 6176 w 6176"/>
                <a:gd name="T9" fmla="*/ 894 h 1072"/>
                <a:gd name="T10" fmla="*/ 5998 w 6176"/>
                <a:gd name="T11" fmla="*/ 1072 h 1072"/>
                <a:gd name="T12" fmla="*/ 179 w 6176"/>
                <a:gd name="T13" fmla="*/ 1072 h 1072"/>
                <a:gd name="T14" fmla="*/ 0 w 6176"/>
                <a:gd name="T15" fmla="*/ 894 h 1072"/>
                <a:gd name="T16" fmla="*/ 0 w 6176"/>
                <a:gd name="T17" fmla="*/ 179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76" h="1072">
                  <a:moveTo>
                    <a:pt x="0" y="179"/>
                  </a:moveTo>
                  <a:cubicBezTo>
                    <a:pt x="0" y="80"/>
                    <a:pt x="80" y="0"/>
                    <a:pt x="179" y="0"/>
                  </a:cubicBezTo>
                  <a:lnTo>
                    <a:pt x="5998" y="0"/>
                  </a:lnTo>
                  <a:cubicBezTo>
                    <a:pt x="6096" y="0"/>
                    <a:pt x="6176" y="80"/>
                    <a:pt x="6176" y="179"/>
                  </a:cubicBezTo>
                  <a:lnTo>
                    <a:pt x="6176" y="894"/>
                  </a:lnTo>
                  <a:cubicBezTo>
                    <a:pt x="6176" y="992"/>
                    <a:pt x="6096" y="1072"/>
                    <a:pt x="5998" y="1072"/>
                  </a:cubicBezTo>
                  <a:lnTo>
                    <a:pt x="179" y="1072"/>
                  </a:lnTo>
                  <a:cubicBezTo>
                    <a:pt x="80" y="1072"/>
                    <a:pt x="0" y="992"/>
                    <a:pt x="0" y="894"/>
                  </a:cubicBezTo>
                  <a:lnTo>
                    <a:pt x="0" y="1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00000">
                    <a:tint val="66000"/>
                    <a:satMod val="160000"/>
                  </a:srgbClr>
                </a:gs>
                <a:gs pos="50000">
                  <a:srgbClr val="C00000">
                    <a:tint val="44500"/>
                    <a:satMod val="160000"/>
                  </a:srgbClr>
                </a:gs>
                <a:gs pos="100000">
                  <a:srgbClr val="C000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36000" tIns="0" rIns="3600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feld 68">
                  <a:extLst>
                    <a:ext uri="{FF2B5EF4-FFF2-40B4-BE49-F238E27FC236}">
                      <a16:creationId xmlns:a16="http://schemas.microsoft.com/office/drawing/2014/main" id="{7A2CD9FD-5162-15C1-A026-51A8F3FAAFA2}"/>
                    </a:ext>
                  </a:extLst>
                </p:cNvPr>
                <p:cNvSpPr txBox="1"/>
                <p:nvPr/>
              </p:nvSpPr>
              <p:spPr>
                <a:xfrm>
                  <a:off x="6927082" y="2196896"/>
                  <a:ext cx="1167891" cy="3045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acc>
                          <m:accPr>
                            <m:chr m:val="̇"/>
                            <m:ctrlPr>
                              <a:rPr kumimoji="0" lang="de-DE" sz="14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161616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de-DE" sz="14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161616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𝑄</m:t>
                            </m:r>
                          </m:e>
                        </m:acc>
                        <m:r>
                          <a:rPr kumimoji="0" lang="de-AT" sz="1400" b="0" i="1" u="none" strike="noStrike" kern="0" cap="none" spc="0" normalizeH="0" baseline="-25000" noProof="0">
                            <a:ln>
                              <a:noFill/>
                            </a:ln>
                            <a:solidFill>
                              <a:srgbClr val="16161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𝑢𝑚𝑔𝑒𝑏𝑢𝑛𝑔</m:t>
                        </m:r>
                      </m:oMath>
                    </m:oMathPara>
                  </a14:m>
                  <a:endParaRPr kumimoji="0" lang="de-DE" sz="1400" b="0" i="0" u="none" strike="noStrike" kern="0" cap="none" spc="0" normalizeH="0" baseline="30000" noProof="0">
                    <a:ln>
                      <a:noFill/>
                    </a:ln>
                    <a:solidFill>
                      <a:srgbClr val="161616"/>
                    </a:solidFill>
                    <a:effectLst/>
                    <a:uLnTx/>
                    <a:uFillTx/>
                    <a:latin typeface="Arial"/>
                    <a:ea typeface="+mn-ea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69" name="Textfeld 68">
                  <a:extLst>
                    <a:ext uri="{FF2B5EF4-FFF2-40B4-BE49-F238E27FC236}">
                      <a16:creationId xmlns:a16="http://schemas.microsoft.com/office/drawing/2014/main" id="{7A2CD9FD-5162-15C1-A026-51A8F3FAAF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27082" y="2196896"/>
                  <a:ext cx="1167891" cy="304551"/>
                </a:xfrm>
                <a:prstGeom prst="rect">
                  <a:avLst/>
                </a:prstGeom>
                <a:blipFill>
                  <a:blip r:embed="rId13"/>
                  <a:stretch>
                    <a:fillRect b="-244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0" name="Gruppieren 69">
              <a:extLst>
                <a:ext uri="{FF2B5EF4-FFF2-40B4-BE49-F238E27FC236}">
                  <a16:creationId xmlns:a16="http://schemas.microsoft.com/office/drawing/2014/main" id="{2FFE6D4A-DA73-2203-453F-8A62ECCFCA18}"/>
                </a:ext>
              </a:extLst>
            </p:cNvPr>
            <p:cNvGrpSpPr/>
            <p:nvPr/>
          </p:nvGrpSpPr>
          <p:grpSpPr>
            <a:xfrm>
              <a:off x="7703106" y="3124398"/>
              <a:ext cx="1199102" cy="312850"/>
              <a:chOff x="7452320" y="3124398"/>
              <a:chExt cx="1199102" cy="312850"/>
            </a:xfrm>
          </p:grpSpPr>
          <p:sp>
            <p:nvSpPr>
              <p:cNvPr id="82" name="Freeform 250">
                <a:extLst>
                  <a:ext uri="{FF2B5EF4-FFF2-40B4-BE49-F238E27FC236}">
                    <a16:creationId xmlns:a16="http://schemas.microsoft.com/office/drawing/2014/main" id="{0B2D2ED9-A8DC-8A39-5E22-D642A809A5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52320" y="3174991"/>
                <a:ext cx="1199102" cy="262257"/>
              </a:xfrm>
              <a:custGeom>
                <a:avLst/>
                <a:gdLst>
                  <a:gd name="T0" fmla="*/ 0 w 6176"/>
                  <a:gd name="T1" fmla="*/ 179 h 1072"/>
                  <a:gd name="T2" fmla="*/ 179 w 6176"/>
                  <a:gd name="T3" fmla="*/ 0 h 1072"/>
                  <a:gd name="T4" fmla="*/ 5998 w 6176"/>
                  <a:gd name="T5" fmla="*/ 0 h 1072"/>
                  <a:gd name="T6" fmla="*/ 6176 w 6176"/>
                  <a:gd name="T7" fmla="*/ 179 h 1072"/>
                  <a:gd name="T8" fmla="*/ 6176 w 6176"/>
                  <a:gd name="T9" fmla="*/ 894 h 1072"/>
                  <a:gd name="T10" fmla="*/ 5998 w 6176"/>
                  <a:gd name="T11" fmla="*/ 1072 h 1072"/>
                  <a:gd name="T12" fmla="*/ 179 w 6176"/>
                  <a:gd name="T13" fmla="*/ 1072 h 1072"/>
                  <a:gd name="T14" fmla="*/ 0 w 6176"/>
                  <a:gd name="T15" fmla="*/ 894 h 1072"/>
                  <a:gd name="T16" fmla="*/ 0 w 6176"/>
                  <a:gd name="T17" fmla="*/ 179 h 10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76" h="1072">
                    <a:moveTo>
                      <a:pt x="0" y="179"/>
                    </a:moveTo>
                    <a:cubicBezTo>
                      <a:pt x="0" y="80"/>
                      <a:pt x="80" y="0"/>
                      <a:pt x="179" y="0"/>
                    </a:cubicBezTo>
                    <a:lnTo>
                      <a:pt x="5998" y="0"/>
                    </a:lnTo>
                    <a:cubicBezTo>
                      <a:pt x="6096" y="0"/>
                      <a:pt x="6176" y="80"/>
                      <a:pt x="6176" y="179"/>
                    </a:cubicBezTo>
                    <a:lnTo>
                      <a:pt x="6176" y="894"/>
                    </a:lnTo>
                    <a:cubicBezTo>
                      <a:pt x="6176" y="992"/>
                      <a:pt x="6096" y="1072"/>
                      <a:pt x="5998" y="1072"/>
                    </a:cubicBezTo>
                    <a:lnTo>
                      <a:pt x="179" y="1072"/>
                    </a:lnTo>
                    <a:cubicBezTo>
                      <a:pt x="80" y="1072"/>
                      <a:pt x="0" y="992"/>
                      <a:pt x="0" y="894"/>
                    </a:cubicBezTo>
                    <a:lnTo>
                      <a:pt x="0" y="17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00000">
                      <a:tint val="66000"/>
                      <a:satMod val="160000"/>
                    </a:srgbClr>
                  </a:gs>
                  <a:gs pos="50000">
                    <a:srgbClr val="C00000">
                      <a:tint val="44500"/>
                      <a:satMod val="160000"/>
                    </a:srgbClr>
                  </a:gs>
                  <a:gs pos="100000">
                    <a:srgbClr val="C00000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36000" tIns="0" rIns="3600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3" name="Textfeld 82">
                    <a:extLst>
                      <a:ext uri="{FF2B5EF4-FFF2-40B4-BE49-F238E27FC236}">
                        <a16:creationId xmlns:a16="http://schemas.microsoft.com/office/drawing/2014/main" id="{DC5D4F3B-8E56-1C60-06F9-A400885A125E}"/>
                      </a:ext>
                    </a:extLst>
                  </p:cNvPr>
                  <p:cNvSpPr txBox="1"/>
                  <p:nvPr/>
                </p:nvSpPr>
                <p:spPr>
                  <a:xfrm>
                    <a:off x="7467926" y="3124398"/>
                    <a:ext cx="1167891" cy="30455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acc>
                            <m:accPr>
                              <m:chr m:val="̇"/>
                              <m:ctrlPr>
                                <a:rPr kumimoji="0" lang="de-DE" sz="1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161616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de-DE" sz="1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161616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𝑄</m:t>
                              </m:r>
                            </m:e>
                          </m:acc>
                          <m:r>
                            <a:rPr kumimoji="0" lang="de-AT" sz="1400" b="0" i="1" u="none" strike="noStrike" kern="0" cap="none" spc="0" normalizeH="0" baseline="-25000" noProof="0">
                              <a:ln>
                                <a:noFill/>
                              </a:ln>
                              <a:solidFill>
                                <a:srgbClr val="16161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𝑢𝑚𝑔𝑒𝑏𝑢𝑛𝑔</m:t>
                          </m:r>
                        </m:oMath>
                      </m:oMathPara>
                    </a14:m>
                    <a:endParaRPr kumimoji="0" lang="de-DE" sz="1400" b="0" i="0" u="none" strike="noStrike" kern="0" cap="none" spc="0" normalizeH="0" baseline="30000" noProof="0">
                      <a:ln>
                        <a:noFill/>
                      </a:ln>
                      <a:solidFill>
                        <a:srgbClr val="161616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83" name="Textfeld 82">
                    <a:extLst>
                      <a:ext uri="{FF2B5EF4-FFF2-40B4-BE49-F238E27FC236}">
                        <a16:creationId xmlns:a16="http://schemas.microsoft.com/office/drawing/2014/main" id="{DC5D4F3B-8E56-1C60-06F9-A400885A125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7926" y="3124398"/>
                    <a:ext cx="1167891" cy="304550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b="-2391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71" name="Freeform 250">
              <a:extLst>
                <a:ext uri="{FF2B5EF4-FFF2-40B4-BE49-F238E27FC236}">
                  <a16:creationId xmlns:a16="http://schemas.microsoft.com/office/drawing/2014/main" id="{E3B896C2-B05E-1109-E9FB-2028A86BC9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5478" y="3429199"/>
              <a:ext cx="1014511" cy="262257"/>
            </a:xfrm>
            <a:custGeom>
              <a:avLst/>
              <a:gdLst>
                <a:gd name="T0" fmla="*/ 0 w 6176"/>
                <a:gd name="T1" fmla="*/ 179 h 1072"/>
                <a:gd name="T2" fmla="*/ 179 w 6176"/>
                <a:gd name="T3" fmla="*/ 0 h 1072"/>
                <a:gd name="T4" fmla="*/ 5998 w 6176"/>
                <a:gd name="T5" fmla="*/ 0 h 1072"/>
                <a:gd name="T6" fmla="*/ 6176 w 6176"/>
                <a:gd name="T7" fmla="*/ 179 h 1072"/>
                <a:gd name="T8" fmla="*/ 6176 w 6176"/>
                <a:gd name="T9" fmla="*/ 894 h 1072"/>
                <a:gd name="T10" fmla="*/ 5998 w 6176"/>
                <a:gd name="T11" fmla="*/ 1072 h 1072"/>
                <a:gd name="T12" fmla="*/ 179 w 6176"/>
                <a:gd name="T13" fmla="*/ 1072 h 1072"/>
                <a:gd name="T14" fmla="*/ 0 w 6176"/>
                <a:gd name="T15" fmla="*/ 894 h 1072"/>
                <a:gd name="T16" fmla="*/ 0 w 6176"/>
                <a:gd name="T17" fmla="*/ 179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76" h="1072">
                  <a:moveTo>
                    <a:pt x="0" y="179"/>
                  </a:moveTo>
                  <a:cubicBezTo>
                    <a:pt x="0" y="80"/>
                    <a:pt x="80" y="0"/>
                    <a:pt x="179" y="0"/>
                  </a:cubicBezTo>
                  <a:lnTo>
                    <a:pt x="5998" y="0"/>
                  </a:lnTo>
                  <a:cubicBezTo>
                    <a:pt x="6096" y="0"/>
                    <a:pt x="6176" y="80"/>
                    <a:pt x="6176" y="179"/>
                  </a:cubicBezTo>
                  <a:lnTo>
                    <a:pt x="6176" y="894"/>
                  </a:lnTo>
                  <a:cubicBezTo>
                    <a:pt x="6176" y="992"/>
                    <a:pt x="6096" y="1072"/>
                    <a:pt x="5998" y="1072"/>
                  </a:cubicBezTo>
                  <a:lnTo>
                    <a:pt x="179" y="1072"/>
                  </a:lnTo>
                  <a:cubicBezTo>
                    <a:pt x="80" y="1072"/>
                    <a:pt x="0" y="992"/>
                    <a:pt x="0" y="894"/>
                  </a:cubicBezTo>
                  <a:lnTo>
                    <a:pt x="0" y="1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9C000">
                    <a:tint val="66000"/>
                    <a:satMod val="160000"/>
                  </a:srgbClr>
                </a:gs>
                <a:gs pos="50000">
                  <a:srgbClr val="99C000">
                    <a:tint val="44500"/>
                    <a:satMod val="160000"/>
                  </a:srgbClr>
                </a:gs>
                <a:gs pos="100000">
                  <a:srgbClr val="99C00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36000" tIns="0" rIns="3600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feld 71">
                  <a:extLst>
                    <a:ext uri="{FF2B5EF4-FFF2-40B4-BE49-F238E27FC236}">
                      <a16:creationId xmlns:a16="http://schemas.microsoft.com/office/drawing/2014/main" id="{EA4EC255-A6C5-17D7-AB70-7AF97688564E}"/>
                    </a:ext>
                  </a:extLst>
                </p:cNvPr>
                <p:cNvSpPr txBox="1"/>
                <p:nvPr/>
              </p:nvSpPr>
              <p:spPr>
                <a:xfrm>
                  <a:off x="4585478" y="3387765"/>
                  <a:ext cx="839559" cy="2918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de-DE" sz="1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161616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de-AT" sz="1400" b="0" i="1" u="none" strike="noStrike" kern="0" cap="none" spc="0" normalizeH="0" baseline="-25000" noProof="0">
                            <a:ln>
                              <a:noFill/>
                            </a:ln>
                            <a:solidFill>
                              <a:srgbClr val="16161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𝑔𝑖𝑡𝑡𝑒𝑟</m:t>
                        </m:r>
                      </m:oMath>
                    </m:oMathPara>
                  </a14:m>
                  <a:endParaRPr kumimoji="0" lang="de-DE" sz="1400" b="0" i="0" u="none" strike="noStrike" kern="0" cap="none" spc="0" normalizeH="0" baseline="30000" noProof="0">
                    <a:ln>
                      <a:noFill/>
                    </a:ln>
                    <a:solidFill>
                      <a:srgbClr val="161616"/>
                    </a:solidFill>
                    <a:effectLst/>
                    <a:uLnTx/>
                    <a:uFillTx/>
                    <a:latin typeface="Arial"/>
                    <a:ea typeface="+mn-ea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72" name="Textfeld 71">
                  <a:extLst>
                    <a:ext uri="{FF2B5EF4-FFF2-40B4-BE49-F238E27FC236}">
                      <a16:creationId xmlns:a16="http://schemas.microsoft.com/office/drawing/2014/main" id="{EA4EC255-A6C5-17D7-AB70-7AF9768856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85478" y="3387765"/>
                  <a:ext cx="839559" cy="291883"/>
                </a:xfrm>
                <a:prstGeom prst="rect">
                  <a:avLst/>
                </a:prstGeom>
                <a:blipFill>
                  <a:blip r:embed="rId15"/>
                  <a:stretch>
                    <a:fillRect b="-2558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3" name="Freeform 250">
              <a:extLst>
                <a:ext uri="{FF2B5EF4-FFF2-40B4-BE49-F238E27FC236}">
                  <a16:creationId xmlns:a16="http://schemas.microsoft.com/office/drawing/2014/main" id="{9F3D7DBF-06D7-A73A-5A5C-9303695C165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7" y="5649920"/>
              <a:ext cx="804407" cy="263643"/>
            </a:xfrm>
            <a:custGeom>
              <a:avLst/>
              <a:gdLst>
                <a:gd name="T0" fmla="*/ 0 w 6176"/>
                <a:gd name="T1" fmla="*/ 179 h 1072"/>
                <a:gd name="T2" fmla="*/ 179 w 6176"/>
                <a:gd name="T3" fmla="*/ 0 h 1072"/>
                <a:gd name="T4" fmla="*/ 5998 w 6176"/>
                <a:gd name="T5" fmla="*/ 0 h 1072"/>
                <a:gd name="T6" fmla="*/ 6176 w 6176"/>
                <a:gd name="T7" fmla="*/ 179 h 1072"/>
                <a:gd name="T8" fmla="*/ 6176 w 6176"/>
                <a:gd name="T9" fmla="*/ 894 h 1072"/>
                <a:gd name="T10" fmla="*/ 5998 w 6176"/>
                <a:gd name="T11" fmla="*/ 1072 h 1072"/>
                <a:gd name="T12" fmla="*/ 179 w 6176"/>
                <a:gd name="T13" fmla="*/ 1072 h 1072"/>
                <a:gd name="T14" fmla="*/ 0 w 6176"/>
                <a:gd name="T15" fmla="*/ 894 h 1072"/>
                <a:gd name="T16" fmla="*/ 0 w 6176"/>
                <a:gd name="T17" fmla="*/ 179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76" h="1072">
                  <a:moveTo>
                    <a:pt x="0" y="179"/>
                  </a:moveTo>
                  <a:cubicBezTo>
                    <a:pt x="0" y="80"/>
                    <a:pt x="80" y="0"/>
                    <a:pt x="179" y="0"/>
                  </a:cubicBezTo>
                  <a:lnTo>
                    <a:pt x="5998" y="0"/>
                  </a:lnTo>
                  <a:cubicBezTo>
                    <a:pt x="6096" y="0"/>
                    <a:pt x="6176" y="80"/>
                    <a:pt x="6176" y="179"/>
                  </a:cubicBezTo>
                  <a:lnTo>
                    <a:pt x="6176" y="894"/>
                  </a:lnTo>
                  <a:cubicBezTo>
                    <a:pt x="6176" y="992"/>
                    <a:pt x="6096" y="1072"/>
                    <a:pt x="5998" y="1072"/>
                  </a:cubicBezTo>
                  <a:lnTo>
                    <a:pt x="179" y="1072"/>
                  </a:lnTo>
                  <a:cubicBezTo>
                    <a:pt x="80" y="1072"/>
                    <a:pt x="0" y="992"/>
                    <a:pt x="0" y="894"/>
                  </a:cubicBezTo>
                  <a:lnTo>
                    <a:pt x="0" y="179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36000" tIns="0" rIns="3600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feld 73">
                  <a:extLst>
                    <a:ext uri="{FF2B5EF4-FFF2-40B4-BE49-F238E27FC236}">
                      <a16:creationId xmlns:a16="http://schemas.microsoft.com/office/drawing/2014/main" id="{92B9BE0E-DE4C-16B6-C83C-3177A9705988}"/>
                    </a:ext>
                  </a:extLst>
                </p:cNvPr>
                <p:cNvSpPr txBox="1"/>
                <p:nvPr/>
              </p:nvSpPr>
              <p:spPr>
                <a:xfrm>
                  <a:off x="7425702" y="5648617"/>
                  <a:ext cx="545930" cy="3023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de-DE" sz="1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161616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ca</m:t>
                        </m:r>
                        <m:r>
                          <a:rPr kumimoji="0" lang="de-DE" sz="1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161616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.30%</m:t>
                        </m:r>
                      </m:oMath>
                    </m:oMathPara>
                  </a14:m>
                  <a:endParaRPr kumimoji="0" lang="de-DE" sz="1400" b="0" i="0" u="none" strike="noStrike" kern="0" cap="none" spc="0" normalizeH="0" baseline="-25000" noProof="0">
                    <a:ln>
                      <a:noFill/>
                    </a:ln>
                    <a:solidFill>
                      <a:srgbClr val="161616"/>
                    </a:solidFill>
                    <a:effectLst/>
                    <a:uLnTx/>
                    <a:uFillTx/>
                    <a:latin typeface="Arial"/>
                    <a:ea typeface="+mn-ea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74" name="Textfeld 73">
                  <a:extLst>
                    <a:ext uri="{FF2B5EF4-FFF2-40B4-BE49-F238E27FC236}">
                      <a16:creationId xmlns:a16="http://schemas.microsoft.com/office/drawing/2014/main" id="{92B9BE0E-DE4C-16B6-C83C-3177A97059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5702" y="5648617"/>
                  <a:ext cx="545930" cy="302357"/>
                </a:xfrm>
                <a:prstGeom prst="rect">
                  <a:avLst/>
                </a:prstGeom>
                <a:blipFill>
                  <a:blip r:embed="rId16"/>
                  <a:stretch>
                    <a:fillRect r="-49383" b="-44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5" name="Gruppieren 74">
              <a:extLst>
                <a:ext uri="{FF2B5EF4-FFF2-40B4-BE49-F238E27FC236}">
                  <a16:creationId xmlns:a16="http://schemas.microsoft.com/office/drawing/2014/main" id="{845085AC-3583-624F-8181-8BD9139D745B}"/>
                </a:ext>
              </a:extLst>
            </p:cNvPr>
            <p:cNvGrpSpPr/>
            <p:nvPr/>
          </p:nvGrpSpPr>
          <p:grpSpPr>
            <a:xfrm>
              <a:off x="7403556" y="5275769"/>
              <a:ext cx="1498652" cy="312531"/>
              <a:chOff x="7239663" y="5275769"/>
              <a:chExt cx="1498652" cy="312531"/>
            </a:xfrm>
          </p:grpSpPr>
          <p:sp>
            <p:nvSpPr>
              <p:cNvPr id="80" name="Freeform 250">
                <a:extLst>
                  <a:ext uri="{FF2B5EF4-FFF2-40B4-BE49-F238E27FC236}">
                    <a16:creationId xmlns:a16="http://schemas.microsoft.com/office/drawing/2014/main" id="{AD0E17E6-5EFB-023A-76A8-75069FACA8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54494" y="5327429"/>
                <a:ext cx="1483821" cy="260871"/>
              </a:xfrm>
              <a:custGeom>
                <a:avLst/>
                <a:gdLst>
                  <a:gd name="T0" fmla="*/ 0 w 6176"/>
                  <a:gd name="T1" fmla="*/ 179 h 1072"/>
                  <a:gd name="T2" fmla="*/ 179 w 6176"/>
                  <a:gd name="T3" fmla="*/ 0 h 1072"/>
                  <a:gd name="T4" fmla="*/ 5998 w 6176"/>
                  <a:gd name="T5" fmla="*/ 0 h 1072"/>
                  <a:gd name="T6" fmla="*/ 6176 w 6176"/>
                  <a:gd name="T7" fmla="*/ 179 h 1072"/>
                  <a:gd name="T8" fmla="*/ 6176 w 6176"/>
                  <a:gd name="T9" fmla="*/ 894 h 1072"/>
                  <a:gd name="T10" fmla="*/ 5998 w 6176"/>
                  <a:gd name="T11" fmla="*/ 1072 h 1072"/>
                  <a:gd name="T12" fmla="*/ 179 w 6176"/>
                  <a:gd name="T13" fmla="*/ 1072 h 1072"/>
                  <a:gd name="T14" fmla="*/ 0 w 6176"/>
                  <a:gd name="T15" fmla="*/ 894 h 1072"/>
                  <a:gd name="T16" fmla="*/ 0 w 6176"/>
                  <a:gd name="T17" fmla="*/ 179 h 10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76" h="1072">
                    <a:moveTo>
                      <a:pt x="0" y="179"/>
                    </a:moveTo>
                    <a:cubicBezTo>
                      <a:pt x="0" y="80"/>
                      <a:pt x="80" y="0"/>
                      <a:pt x="179" y="0"/>
                    </a:cubicBezTo>
                    <a:lnTo>
                      <a:pt x="5998" y="0"/>
                    </a:lnTo>
                    <a:cubicBezTo>
                      <a:pt x="6096" y="0"/>
                      <a:pt x="6176" y="80"/>
                      <a:pt x="6176" y="179"/>
                    </a:cubicBezTo>
                    <a:lnTo>
                      <a:pt x="6176" y="894"/>
                    </a:lnTo>
                    <a:cubicBezTo>
                      <a:pt x="6176" y="992"/>
                      <a:pt x="6096" y="1072"/>
                      <a:pt x="5998" y="1072"/>
                    </a:cubicBezTo>
                    <a:lnTo>
                      <a:pt x="179" y="1072"/>
                    </a:lnTo>
                    <a:cubicBezTo>
                      <a:pt x="80" y="1072"/>
                      <a:pt x="0" y="992"/>
                      <a:pt x="0" y="894"/>
                    </a:cubicBezTo>
                    <a:lnTo>
                      <a:pt x="0" y="179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36000" tIns="0" rIns="3600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1" name="Textfeld 80">
                    <a:extLst>
                      <a:ext uri="{FF2B5EF4-FFF2-40B4-BE49-F238E27FC236}">
                        <a16:creationId xmlns:a16="http://schemas.microsoft.com/office/drawing/2014/main" id="{E2A3A53D-A6BB-246A-6053-885FB46027A1}"/>
                      </a:ext>
                    </a:extLst>
                  </p:cNvPr>
                  <p:cNvSpPr txBox="1"/>
                  <p:nvPr/>
                </p:nvSpPr>
                <p:spPr>
                  <a:xfrm>
                    <a:off x="7239663" y="5275769"/>
                    <a:ext cx="1308802" cy="29188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de-DE" sz="1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161616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𝑃</m:t>
                          </m:r>
                          <m:r>
                            <a:rPr kumimoji="0" lang="de-DE" sz="1400" b="0" i="1" u="none" strike="noStrike" kern="0" cap="none" spc="0" normalizeH="0" baseline="-25000" noProof="0">
                              <a:ln>
                                <a:noFill/>
                              </a:ln>
                              <a:solidFill>
                                <a:srgbClr val="161616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𝑚𝑎</m:t>
                          </m:r>
                          <m:r>
                            <a:rPr kumimoji="0" lang="de-AT" sz="1400" b="0" i="1" u="none" strike="noStrike" kern="0" cap="none" spc="0" normalizeH="0" baseline="-25000" noProof="0">
                              <a:ln>
                                <a:noFill/>
                              </a:ln>
                              <a:solidFill>
                                <a:srgbClr val="16161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𝑠𝑐h𝑖𝑛𝑒𝑛𝑘</m:t>
                          </m:r>
                          <m:r>
                            <a:rPr kumimoji="0" lang="de-AT" sz="1400" b="0" i="1" u="none" strike="noStrike" kern="0" cap="none" spc="0" normalizeH="0" baseline="-25000" noProof="0">
                              <a:ln>
                                <a:noFill/>
                              </a:ln>
                              <a:solidFill>
                                <a:srgbClr val="16161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ü</m:t>
                          </m:r>
                          <m:r>
                            <a:rPr kumimoji="0" lang="de-AT" sz="1400" b="0" i="1" u="none" strike="noStrike" kern="0" cap="none" spc="0" normalizeH="0" baseline="-25000" noProof="0">
                              <a:ln>
                                <a:noFill/>
                              </a:ln>
                              <a:solidFill>
                                <a:srgbClr val="16161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h𝑙𝑢𝑛𝑔</m:t>
                          </m:r>
                        </m:oMath>
                      </m:oMathPara>
                    </a14:m>
                    <a:endParaRPr kumimoji="0" lang="de-DE" sz="1400" b="0" i="0" u="none" strike="noStrike" kern="0" cap="none" spc="0" normalizeH="0" baseline="30000" noProof="0">
                      <a:ln>
                        <a:noFill/>
                      </a:ln>
                      <a:solidFill>
                        <a:srgbClr val="161616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81" name="Textfeld 80">
                    <a:extLst>
                      <a:ext uri="{FF2B5EF4-FFF2-40B4-BE49-F238E27FC236}">
                        <a16:creationId xmlns:a16="http://schemas.microsoft.com/office/drawing/2014/main" id="{E2A3A53D-A6BB-246A-6053-885FB46027A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39663" y="5275769"/>
                    <a:ext cx="1308802" cy="291883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r="-6122" b="-2558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76" name="Freeform 250">
              <a:extLst>
                <a:ext uri="{FF2B5EF4-FFF2-40B4-BE49-F238E27FC236}">
                  <a16:creationId xmlns:a16="http://schemas.microsoft.com/office/drawing/2014/main" id="{E5BD7465-4305-C6B2-413F-6FFF1FA5D2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8286" y="5327429"/>
              <a:ext cx="1001703" cy="262257"/>
            </a:xfrm>
            <a:custGeom>
              <a:avLst/>
              <a:gdLst>
                <a:gd name="T0" fmla="*/ 0 w 6176"/>
                <a:gd name="T1" fmla="*/ 179 h 1072"/>
                <a:gd name="T2" fmla="*/ 179 w 6176"/>
                <a:gd name="T3" fmla="*/ 0 h 1072"/>
                <a:gd name="T4" fmla="*/ 5998 w 6176"/>
                <a:gd name="T5" fmla="*/ 0 h 1072"/>
                <a:gd name="T6" fmla="*/ 6176 w 6176"/>
                <a:gd name="T7" fmla="*/ 179 h 1072"/>
                <a:gd name="T8" fmla="*/ 6176 w 6176"/>
                <a:gd name="T9" fmla="*/ 894 h 1072"/>
                <a:gd name="T10" fmla="*/ 5998 w 6176"/>
                <a:gd name="T11" fmla="*/ 1072 h 1072"/>
                <a:gd name="T12" fmla="*/ 179 w 6176"/>
                <a:gd name="T13" fmla="*/ 1072 h 1072"/>
                <a:gd name="T14" fmla="*/ 0 w 6176"/>
                <a:gd name="T15" fmla="*/ 894 h 1072"/>
                <a:gd name="T16" fmla="*/ 0 w 6176"/>
                <a:gd name="T17" fmla="*/ 179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76" h="1072">
                  <a:moveTo>
                    <a:pt x="0" y="179"/>
                  </a:moveTo>
                  <a:cubicBezTo>
                    <a:pt x="0" y="80"/>
                    <a:pt x="80" y="0"/>
                    <a:pt x="179" y="0"/>
                  </a:cubicBezTo>
                  <a:lnTo>
                    <a:pt x="5998" y="0"/>
                  </a:lnTo>
                  <a:cubicBezTo>
                    <a:pt x="6096" y="0"/>
                    <a:pt x="6176" y="80"/>
                    <a:pt x="6176" y="179"/>
                  </a:cubicBezTo>
                  <a:lnTo>
                    <a:pt x="6176" y="894"/>
                  </a:lnTo>
                  <a:cubicBezTo>
                    <a:pt x="6176" y="992"/>
                    <a:pt x="6096" y="1072"/>
                    <a:pt x="5998" y="1072"/>
                  </a:cubicBezTo>
                  <a:lnTo>
                    <a:pt x="179" y="1072"/>
                  </a:lnTo>
                  <a:cubicBezTo>
                    <a:pt x="80" y="1072"/>
                    <a:pt x="0" y="992"/>
                    <a:pt x="0" y="894"/>
                  </a:cubicBezTo>
                  <a:lnTo>
                    <a:pt x="0" y="179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36000" tIns="0" rIns="3600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Textfeld 76">
                  <a:extLst>
                    <a:ext uri="{FF2B5EF4-FFF2-40B4-BE49-F238E27FC236}">
                      <a16:creationId xmlns:a16="http://schemas.microsoft.com/office/drawing/2014/main" id="{FE5005E3-AF7F-8842-C80F-451723AAF279}"/>
                    </a:ext>
                  </a:extLst>
                </p:cNvPr>
                <p:cNvSpPr txBox="1"/>
                <p:nvPr/>
              </p:nvSpPr>
              <p:spPr>
                <a:xfrm>
                  <a:off x="4585478" y="5273506"/>
                  <a:ext cx="754146" cy="29188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de-DE" sz="1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161616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de-AT" sz="1400" b="0" i="1" u="none" strike="noStrike" kern="0" cap="none" spc="0" normalizeH="0" baseline="-25000" noProof="0">
                            <a:ln>
                              <a:noFill/>
                            </a:ln>
                            <a:solidFill>
                              <a:srgbClr val="16161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𝑒𝑖𝑛𝑔𝑎𝑛𝑔</m:t>
                        </m:r>
                      </m:oMath>
                    </m:oMathPara>
                  </a14:m>
                  <a:endParaRPr kumimoji="0" lang="de-DE" sz="1400" b="0" i="0" u="none" strike="noStrike" kern="0" cap="none" spc="0" normalizeH="0" baseline="30000" noProof="0">
                    <a:ln>
                      <a:noFill/>
                    </a:ln>
                    <a:solidFill>
                      <a:srgbClr val="161616"/>
                    </a:solidFill>
                    <a:effectLst/>
                    <a:uLnTx/>
                    <a:uFillTx/>
                    <a:latin typeface="Arial"/>
                    <a:ea typeface="+mn-ea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77" name="Textfeld 76">
                  <a:extLst>
                    <a:ext uri="{FF2B5EF4-FFF2-40B4-BE49-F238E27FC236}">
                      <a16:creationId xmlns:a16="http://schemas.microsoft.com/office/drawing/2014/main" id="{FE5005E3-AF7F-8842-C80F-451723AAF2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85478" y="5273506"/>
                  <a:ext cx="754146" cy="291883"/>
                </a:xfrm>
                <a:prstGeom prst="rect">
                  <a:avLst/>
                </a:prstGeom>
                <a:blipFill>
                  <a:blip r:embed="rId18"/>
                  <a:stretch>
                    <a:fillRect r="-885"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8" name="Freeform 250">
              <a:extLst>
                <a:ext uri="{FF2B5EF4-FFF2-40B4-BE49-F238E27FC236}">
                  <a16:creationId xmlns:a16="http://schemas.microsoft.com/office/drawing/2014/main" id="{259DDDB4-C95D-AB21-D955-6BDBAF22F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8286" y="5651305"/>
              <a:ext cx="1001703" cy="262257"/>
            </a:xfrm>
            <a:custGeom>
              <a:avLst/>
              <a:gdLst>
                <a:gd name="T0" fmla="*/ 0 w 6176"/>
                <a:gd name="T1" fmla="*/ 179 h 1072"/>
                <a:gd name="T2" fmla="*/ 179 w 6176"/>
                <a:gd name="T3" fmla="*/ 0 h 1072"/>
                <a:gd name="T4" fmla="*/ 5998 w 6176"/>
                <a:gd name="T5" fmla="*/ 0 h 1072"/>
                <a:gd name="T6" fmla="*/ 6176 w 6176"/>
                <a:gd name="T7" fmla="*/ 179 h 1072"/>
                <a:gd name="T8" fmla="*/ 6176 w 6176"/>
                <a:gd name="T9" fmla="*/ 894 h 1072"/>
                <a:gd name="T10" fmla="*/ 5998 w 6176"/>
                <a:gd name="T11" fmla="*/ 1072 h 1072"/>
                <a:gd name="T12" fmla="*/ 179 w 6176"/>
                <a:gd name="T13" fmla="*/ 1072 h 1072"/>
                <a:gd name="T14" fmla="*/ 0 w 6176"/>
                <a:gd name="T15" fmla="*/ 894 h 1072"/>
                <a:gd name="T16" fmla="*/ 0 w 6176"/>
                <a:gd name="T17" fmla="*/ 179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76" h="1072">
                  <a:moveTo>
                    <a:pt x="0" y="179"/>
                  </a:moveTo>
                  <a:cubicBezTo>
                    <a:pt x="0" y="80"/>
                    <a:pt x="80" y="0"/>
                    <a:pt x="179" y="0"/>
                  </a:cubicBezTo>
                  <a:lnTo>
                    <a:pt x="5998" y="0"/>
                  </a:lnTo>
                  <a:cubicBezTo>
                    <a:pt x="6096" y="0"/>
                    <a:pt x="6176" y="80"/>
                    <a:pt x="6176" y="179"/>
                  </a:cubicBezTo>
                  <a:lnTo>
                    <a:pt x="6176" y="894"/>
                  </a:lnTo>
                  <a:cubicBezTo>
                    <a:pt x="6176" y="992"/>
                    <a:pt x="6096" y="1072"/>
                    <a:pt x="5998" y="1072"/>
                  </a:cubicBezTo>
                  <a:lnTo>
                    <a:pt x="179" y="1072"/>
                  </a:lnTo>
                  <a:cubicBezTo>
                    <a:pt x="80" y="1072"/>
                    <a:pt x="0" y="992"/>
                    <a:pt x="0" y="894"/>
                  </a:cubicBezTo>
                  <a:lnTo>
                    <a:pt x="0" y="179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36000" tIns="0" rIns="3600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Textfeld 78">
                  <a:extLst>
                    <a:ext uri="{FF2B5EF4-FFF2-40B4-BE49-F238E27FC236}">
                      <a16:creationId xmlns:a16="http://schemas.microsoft.com/office/drawing/2014/main" id="{C98CA902-745E-BD09-2B6E-7DC8E869C7F8}"/>
                    </a:ext>
                  </a:extLst>
                </p:cNvPr>
                <p:cNvSpPr txBox="1"/>
                <p:nvPr/>
              </p:nvSpPr>
              <p:spPr>
                <a:xfrm>
                  <a:off x="4585478" y="5643495"/>
                  <a:ext cx="545930" cy="3023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de-DE" sz="1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161616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ca</m:t>
                        </m:r>
                        <m:r>
                          <a:rPr kumimoji="0" lang="de-DE" sz="1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161616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.100%</m:t>
                        </m:r>
                      </m:oMath>
                    </m:oMathPara>
                  </a14:m>
                  <a:endParaRPr kumimoji="0" lang="de-DE" sz="1400" b="0" i="0" u="none" strike="noStrike" kern="0" cap="none" spc="0" normalizeH="0" baseline="-25000" noProof="0">
                    <a:ln>
                      <a:noFill/>
                    </a:ln>
                    <a:solidFill>
                      <a:srgbClr val="161616"/>
                    </a:solidFill>
                    <a:effectLst/>
                    <a:uLnTx/>
                    <a:uFillTx/>
                    <a:latin typeface="Arial"/>
                    <a:ea typeface="+mn-ea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79" name="Textfeld 78">
                  <a:extLst>
                    <a:ext uri="{FF2B5EF4-FFF2-40B4-BE49-F238E27FC236}">
                      <a16:creationId xmlns:a16="http://schemas.microsoft.com/office/drawing/2014/main" id="{C98CA902-745E-BD09-2B6E-7DC8E869C7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85478" y="5643495"/>
                  <a:ext cx="545930" cy="302357"/>
                </a:xfrm>
                <a:prstGeom prst="rect">
                  <a:avLst/>
                </a:prstGeom>
                <a:blipFill>
                  <a:blip r:embed="rId19"/>
                  <a:stretch>
                    <a:fillRect r="-68293" b="-44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5" name="Inhaltsplatzhalter 84">
            <a:extLst>
              <a:ext uri="{FF2B5EF4-FFF2-40B4-BE49-F238E27FC236}">
                <a16:creationId xmlns:a16="http://schemas.microsoft.com/office/drawing/2014/main" id="{DA8DC570-8409-AAD9-DACC-AFA5469BEC6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836987" y="2207606"/>
            <a:ext cx="4027378" cy="3154334"/>
          </a:xfrm>
        </p:spPr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/>
              <a:t>Nur ein vernachlässigbarer Bruchteil der eingesetzten Energie verbleibt als plastische Verformungsenergie im Bauteil.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/>
              <a:t>Die zugführte Energie wird nahezu vollständig in Wärme gewandelt:</a:t>
            </a:r>
          </a:p>
          <a:p>
            <a:pPr marL="528638" lvl="2" indent="-171450">
              <a:buFont typeface="Arial" panose="020B0604020202020204" pitchFamily="34" charset="0"/>
              <a:buChar char="•"/>
            </a:pPr>
            <a:r>
              <a:rPr lang="de-DE" sz="1400" b="1"/>
              <a:t>Ineffiziente Energiewandler </a:t>
            </a:r>
            <a:br>
              <a:rPr lang="de-DE" sz="1400"/>
            </a:br>
            <a:r>
              <a:rPr lang="de-DE" sz="1400"/>
              <a:t>(Pumpen, Motoren,…)</a:t>
            </a:r>
          </a:p>
          <a:p>
            <a:pPr marL="528638" lvl="2" indent="-171450">
              <a:buFont typeface="Arial" panose="020B0604020202020204" pitchFamily="34" charset="0"/>
              <a:buChar char="•"/>
            </a:pPr>
            <a:r>
              <a:rPr lang="de-DE" sz="1400"/>
              <a:t>Transport- und </a:t>
            </a:r>
            <a:r>
              <a:rPr lang="de-DE" sz="1400" b="1"/>
              <a:t>Übertragungsverluste</a:t>
            </a:r>
          </a:p>
          <a:p>
            <a:pPr marL="528638" lvl="2" indent="-171450">
              <a:buFont typeface="Arial" panose="020B0604020202020204" pitchFamily="34" charset="0"/>
              <a:buChar char="•"/>
            </a:pPr>
            <a:r>
              <a:rPr lang="de-DE" sz="1400" b="1"/>
              <a:t>Überdimensionierung</a:t>
            </a:r>
            <a:r>
              <a:rPr lang="de-DE" sz="1400"/>
              <a:t>, -produktion und -kapazitäten</a:t>
            </a:r>
          </a:p>
          <a:p>
            <a:pPr marL="528638" lvl="2" indent="-171450">
              <a:buFont typeface="Arial" panose="020B0604020202020204" pitchFamily="34" charset="0"/>
              <a:buChar char="•"/>
            </a:pPr>
            <a:r>
              <a:rPr lang="de-DE" sz="1400" b="1"/>
              <a:t>Leerlauf- &amp; Prozessverluste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32262D-9B2E-0BC0-7240-8CF023DA284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3838273" y="551348"/>
            <a:ext cx="7866365" cy="461325"/>
          </a:xfrm>
        </p:spPr>
        <p:txBody>
          <a:bodyPr anchor="b">
            <a:normAutofit/>
          </a:bodyPr>
          <a:lstStyle/>
          <a:p>
            <a:r>
              <a:rPr lang="de-DE" b="0"/>
              <a:t>Umsetzung der TRUMPF Klimastrategie in Hettingen</a:t>
            </a:r>
          </a:p>
        </p:txBody>
      </p:sp>
    </p:spTree>
    <p:extLst>
      <p:ext uri="{BB962C8B-B14F-4D97-AF65-F5344CB8AC3E}">
        <p14:creationId xmlns:p14="http://schemas.microsoft.com/office/powerpoint/2010/main" val="2552952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C46960D7-4B52-846B-D601-0E287204FD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13" t="7347" r="4194" b="9645"/>
          <a:stretch/>
        </p:blipFill>
        <p:spPr>
          <a:xfrm>
            <a:off x="5278193" y="4213568"/>
            <a:ext cx="6459077" cy="1672384"/>
          </a:xfrm>
          <a:prstGeom prst="rect">
            <a:avLst/>
          </a:prstGeom>
        </p:spPr>
      </p:pic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56060127-8902-B480-753D-2F5D62402E77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3838273" y="3610497"/>
            <a:ext cx="7866365" cy="461325"/>
          </a:xfrm>
        </p:spPr>
        <p:txBody>
          <a:bodyPr anchor="b">
            <a:normAutofit/>
          </a:bodyPr>
          <a:lstStyle/>
          <a:p>
            <a:r>
              <a:rPr lang="en-US" dirty="0" err="1"/>
              <a:t>Überzeugende</a:t>
            </a:r>
            <a:r>
              <a:rPr lang="en-US" dirty="0"/>
              <a:t> </a:t>
            </a:r>
            <a:r>
              <a:rPr lang="en-US" dirty="0" err="1"/>
              <a:t>Ergebnisse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CF0E61-5CAB-06FC-ED08-1EE8AE95BA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6733" y="333376"/>
            <a:ext cx="7901402" cy="647700"/>
          </a:xfrm>
        </p:spPr>
        <p:txBody>
          <a:bodyPr anchor="t">
            <a:normAutofit/>
          </a:bodyPr>
          <a:lstStyle/>
          <a:p>
            <a:r>
              <a:rPr lang="de-DE"/>
              <a:t>TRUMPF Zerspanungskompetenzzentrum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D001F-4B71-8322-F091-D1E19B17A8DB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3838273" y="869114"/>
            <a:ext cx="7866365" cy="461325"/>
          </a:xfrm>
        </p:spPr>
        <p:txBody>
          <a:bodyPr anchor="b">
            <a:normAutofit/>
          </a:bodyPr>
          <a:lstStyle/>
          <a:p>
            <a:r>
              <a:rPr lang="de-DE"/>
              <a:t>Effizienz auf allen Ebenen mit Energiesystemplanung </a:t>
            </a:r>
          </a:p>
        </p:txBody>
      </p:sp>
      <p:cxnSp>
        <p:nvCxnSpPr>
          <p:cNvPr id="22" name="Verbinder: gewinkelt 21">
            <a:extLst>
              <a:ext uri="{FF2B5EF4-FFF2-40B4-BE49-F238E27FC236}">
                <a16:creationId xmlns:a16="http://schemas.microsoft.com/office/drawing/2014/main" id="{FFBDD9C1-99C6-476F-9D78-1C6A1EAE5C51}"/>
              </a:ext>
            </a:extLst>
          </p:cNvPr>
          <p:cNvCxnSpPr>
            <a:cxnSpLocks/>
          </p:cNvCxnSpPr>
          <p:nvPr/>
        </p:nvCxnSpPr>
        <p:spPr>
          <a:xfrm rot="10800000" flipV="1">
            <a:off x="9538718" y="4607052"/>
            <a:ext cx="786382" cy="721382"/>
          </a:xfrm>
          <a:prstGeom prst="bentConnector3">
            <a:avLst>
              <a:gd name="adj1" fmla="val -95737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llipse 30">
            <a:extLst>
              <a:ext uri="{FF2B5EF4-FFF2-40B4-BE49-F238E27FC236}">
                <a16:creationId xmlns:a16="http://schemas.microsoft.com/office/drawing/2014/main" id="{40A60631-5672-443F-8F49-41E40B4250EA}"/>
              </a:ext>
            </a:extLst>
          </p:cNvPr>
          <p:cNvSpPr/>
          <p:nvPr/>
        </p:nvSpPr>
        <p:spPr>
          <a:xfrm>
            <a:off x="10681846" y="4820597"/>
            <a:ext cx="788651" cy="28691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45 %</a:t>
            </a:r>
            <a:endParaRPr lang="de-DE" sz="1400" b="1">
              <a:solidFill>
                <a:schemeClr val="tx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F246CBC-9EDE-E7FC-4E06-7E7E9043C5CE}"/>
              </a:ext>
            </a:extLst>
          </p:cNvPr>
          <p:cNvSpPr txBox="1"/>
          <p:nvPr/>
        </p:nvSpPr>
        <p:spPr>
          <a:xfrm>
            <a:off x="5462091" y="4491416"/>
            <a:ext cx="1171676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de-DE" sz="1400"/>
              <a:t>Standard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39267DF-EFEC-7ED2-4FE9-A33BE04D056C}"/>
              </a:ext>
            </a:extLst>
          </p:cNvPr>
          <p:cNvSpPr txBox="1"/>
          <p:nvPr/>
        </p:nvSpPr>
        <p:spPr>
          <a:xfrm>
            <a:off x="4446954" y="5019605"/>
            <a:ext cx="2186813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de-DE" sz="1400"/>
              <a:t>Optimiertes Energiesystem</a:t>
            </a:r>
          </a:p>
        </p:txBody>
      </p:sp>
      <p:pic>
        <p:nvPicPr>
          <p:cNvPr id="20" name="Grafik 19" descr="Ein Bild, das Himmel, draußen, Wolken, Boot enthält.&#10;&#10;Automatisch generierte Beschreibung">
            <a:extLst>
              <a:ext uri="{FF2B5EF4-FFF2-40B4-BE49-F238E27FC236}">
                <a16:creationId xmlns:a16="http://schemas.microsoft.com/office/drawing/2014/main" id="{763800EB-664E-D587-494A-A1B57DCB27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408" r="27421"/>
          <a:stretch/>
        </p:blipFill>
        <p:spPr>
          <a:xfrm>
            <a:off x="-76200" y="0"/>
            <a:ext cx="3433655" cy="6875122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7D57AFA3-64FB-4D37-E6E6-38C0E8D420D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29982" y="6194674"/>
            <a:ext cx="1860197" cy="462735"/>
          </a:xfrm>
          <a:prstGeom prst="rect">
            <a:avLst/>
          </a:prstGeom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89AE38FC-131C-71C2-78F0-C5E07CC11B6E}"/>
              </a:ext>
            </a:extLst>
          </p:cNvPr>
          <p:cNvSpPr txBox="1"/>
          <p:nvPr/>
        </p:nvSpPr>
        <p:spPr>
          <a:xfrm>
            <a:off x="8366132" y="6050020"/>
            <a:ext cx="225083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900" b="1" u="sng">
                <a:solidFill>
                  <a:srgbClr val="164A63"/>
                </a:solidFill>
              </a:rPr>
              <a:t>Unterstützt durch: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5A286EDA-B9D0-2ED0-7F42-3E8BB98F2E10}"/>
              </a:ext>
            </a:extLst>
          </p:cNvPr>
          <p:cNvSpPr/>
          <p:nvPr/>
        </p:nvSpPr>
        <p:spPr>
          <a:xfrm>
            <a:off x="-173403" y="5977245"/>
            <a:ext cx="3530858" cy="89344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err="1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2655FC7-6BB1-34E1-EA4F-BA01DB781A3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2817" y="6010265"/>
            <a:ext cx="1196321" cy="760860"/>
          </a:xfrm>
          <a:prstGeom prst="rect">
            <a:avLst/>
          </a:prstGeom>
        </p:spPr>
      </p:pic>
      <p:sp>
        <p:nvSpPr>
          <p:cNvPr id="7" name="Textplatzhalter 3">
            <a:extLst>
              <a:ext uri="{FF2B5EF4-FFF2-40B4-BE49-F238E27FC236}">
                <a16:creationId xmlns:a16="http://schemas.microsoft.com/office/drawing/2014/main" id="{DAA42CDD-2D95-4470-938A-702E5B7ACC6B}"/>
              </a:ext>
            </a:extLst>
          </p:cNvPr>
          <p:cNvSpPr txBox="1">
            <a:spLocks/>
          </p:cNvSpPr>
          <p:nvPr/>
        </p:nvSpPr>
        <p:spPr>
          <a:xfrm>
            <a:off x="-3529" y="6032991"/>
            <a:ext cx="2073495" cy="738133"/>
          </a:xfrm>
          <a:prstGeom prst="rect">
            <a:avLst/>
          </a:prstGeom>
        </p:spPr>
        <p:txBody>
          <a:bodyPr/>
          <a:lstStyle>
            <a:lvl1pPr marL="0" indent="0" algn="l" defTabSz="914355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0" indent="0" algn="l" defTabSz="914355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216000" indent="-2160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432000" indent="-2160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648000" indent="-2160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864000" indent="-216000" algn="l" defTabSz="914355" rtl="0" eaLnBrk="1" latinLnBrk="0" hangingPunct="1">
              <a:lnSpc>
                <a:spcPct val="90000"/>
              </a:lnSpc>
              <a:spcBef>
                <a:spcPts val="600"/>
              </a:spcBef>
              <a:buClrTx/>
              <a:buFont typeface="Wingdings" pitchFamily="2" charset="2"/>
              <a:buChar char="§"/>
              <a:defRPr lang="de-DE" sz="1600" b="0" i="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0000" indent="-2160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96000" indent="-2160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12000" indent="-2160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Forschungsprojekt</a:t>
            </a:r>
            <a:br>
              <a:rPr lang="de-DE"/>
            </a:br>
            <a:r>
              <a:rPr lang="de-DE" b="0"/>
              <a:t>ETA-Transfer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A8633BE-3C2B-3E55-7864-2DE0032BC3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3850" y="1575422"/>
            <a:ext cx="7412736" cy="185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7069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0AA17D41-EF75-D3FC-5655-E4F2185841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28858"/>
          <a:stretch/>
        </p:blipFill>
        <p:spPr>
          <a:xfrm>
            <a:off x="5352692" y="1184240"/>
            <a:ext cx="6839289" cy="1765069"/>
          </a:xfrm>
          <a:prstGeom prst="rect">
            <a:avLst/>
          </a:prstGeom>
        </p:spPr>
      </p:pic>
      <p:pic>
        <p:nvPicPr>
          <p:cNvPr id="15" name="Bildplatzhalter 14" descr="Ein Bild, das Im Haus enthält.&#10;&#10;Automatisch generierte Beschreibung">
            <a:extLst>
              <a:ext uri="{FF2B5EF4-FFF2-40B4-BE49-F238E27FC236}">
                <a16:creationId xmlns:a16="http://schemas.microsoft.com/office/drawing/2014/main" id="{7036186B-F29C-88DE-3C46-946A19054EC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19" r="13218" b="-1"/>
          <a:stretch/>
        </p:blipFill>
        <p:spPr>
          <a:xfrm>
            <a:off x="19" y="10"/>
            <a:ext cx="3361247" cy="6871090"/>
          </a:xfr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CF0E61-5CAB-06FC-ED08-1EE8AE95BA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6733" y="333376"/>
            <a:ext cx="7901402" cy="647700"/>
          </a:xfrm>
        </p:spPr>
        <p:txBody>
          <a:bodyPr anchor="t">
            <a:normAutofit/>
          </a:bodyPr>
          <a:lstStyle/>
          <a:p>
            <a:r>
              <a:rPr lang="de-DE"/>
              <a:t>Effizienz ausgewählter Einzelmaßnahmen</a:t>
            </a:r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F6F3F6EC-9710-1088-FDCF-B6FC74FA9A68}"/>
              </a:ext>
            </a:extLst>
          </p:cNvPr>
          <p:cNvGrpSpPr/>
          <p:nvPr/>
        </p:nvGrpSpPr>
        <p:grpSpPr>
          <a:xfrm>
            <a:off x="3870156" y="1004292"/>
            <a:ext cx="8152834" cy="3942368"/>
            <a:chOff x="3838275" y="1137041"/>
            <a:chExt cx="8968119" cy="4336601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60BD51AE-3C02-EF6E-A3C3-BF24B058C3D8}"/>
                </a:ext>
              </a:extLst>
            </p:cNvPr>
            <p:cNvSpPr/>
            <p:nvPr/>
          </p:nvSpPr>
          <p:spPr>
            <a:xfrm>
              <a:off x="3838275" y="1137041"/>
              <a:ext cx="8968119" cy="360000"/>
            </a:xfrm>
            <a:prstGeom prst="rect">
              <a:avLst/>
            </a:prstGeom>
            <a:solidFill>
              <a:srgbClr val="EEEEEE"/>
            </a:solidFill>
            <a:ln w="12700" cap="flat" cmpd="sng" algn="ctr">
              <a:solidFill>
                <a:srgbClr val="EEEEEE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36000" tIns="36000" rIns="36000" bIns="36000" rtlCol="0" anchor="ctr" anchorCtr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>
                  <a:ln>
                    <a:noFill/>
                  </a:ln>
                  <a:solidFill>
                    <a:srgbClr val="2D2D2D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Ersatz von dezentralen Standard-Maschinenkühlern durch hocheffiziente zentrale Kältemaschinen</a:t>
              </a:r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35018B07-195C-EF23-FA59-731A7BEC0219}"/>
                </a:ext>
              </a:extLst>
            </p:cNvPr>
            <p:cNvSpPr/>
            <p:nvPr/>
          </p:nvSpPr>
          <p:spPr>
            <a:xfrm>
              <a:off x="6327406" y="5189257"/>
              <a:ext cx="612220" cy="2843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2387132E-029C-4E32-A181-2D7A5DEB6BFD}" type="datetime'''-''''''''''''''''''''2''''''''''''''2''%'''''''''''''">
                <a:rPr kumimoji="0" lang="de-DE" alt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 panose="020B0604020202020204" pitchFamily="34" charset="0"/>
                  <a:sym typeface="+mn-lt"/>
                </a:rPr>
                <a:pPr marL="0" marR="0" lvl="0" indent="0" algn="ctr" defTabSz="91440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t>-22%</a:t>
              </a:fld>
              <a:endParaRPr kumimoji="0" lang="de-DE" sz="1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  <a:sym typeface="+mn-lt"/>
              </a:endParaRPr>
            </a:p>
          </p:txBody>
        </p:sp>
      </p:grpSp>
      <p:pic>
        <p:nvPicPr>
          <p:cNvPr id="28" name="Grafik 27">
            <a:extLst>
              <a:ext uri="{FF2B5EF4-FFF2-40B4-BE49-F238E27FC236}">
                <a16:creationId xmlns:a16="http://schemas.microsoft.com/office/drawing/2014/main" id="{6F39290C-21A7-8D2E-59E6-EA8864E9B90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29982" y="6194674"/>
            <a:ext cx="1860197" cy="462735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465560DC-E4AB-7CE5-520C-876A20658F2A}"/>
              </a:ext>
            </a:extLst>
          </p:cNvPr>
          <p:cNvSpPr txBox="1"/>
          <p:nvPr/>
        </p:nvSpPr>
        <p:spPr>
          <a:xfrm>
            <a:off x="8366132" y="6050020"/>
            <a:ext cx="225083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900" b="1" u="sng">
                <a:solidFill>
                  <a:srgbClr val="164A63"/>
                </a:solidFill>
              </a:rPr>
              <a:t>Unterstützt durch: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F4F484F8-B076-C234-C16E-1D978F6FEFAD}"/>
              </a:ext>
            </a:extLst>
          </p:cNvPr>
          <p:cNvSpPr/>
          <p:nvPr/>
        </p:nvSpPr>
        <p:spPr>
          <a:xfrm>
            <a:off x="4202163" y="1660324"/>
            <a:ext cx="1062061" cy="6477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US"/>
              <a:t>KKM</a:t>
            </a:r>
          </a:p>
        </p:txBody>
      </p:sp>
      <p:cxnSp>
        <p:nvCxnSpPr>
          <p:cNvPr id="322" name="Gerader Verbinder 321">
            <a:extLst>
              <a:ext uri="{FF2B5EF4-FFF2-40B4-BE49-F238E27FC236}">
                <a16:creationId xmlns:a16="http://schemas.microsoft.com/office/drawing/2014/main" id="{5605FA3E-10FE-B741-1400-AEA9B60FFB42}"/>
              </a:ext>
            </a:extLst>
          </p:cNvPr>
          <p:cNvCxnSpPr>
            <a:cxnSpLocks/>
          </p:cNvCxnSpPr>
          <p:nvPr/>
        </p:nvCxnSpPr>
        <p:spPr>
          <a:xfrm>
            <a:off x="11537851" y="1685724"/>
            <a:ext cx="14167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3" name="Gerader Verbinder 322">
            <a:extLst>
              <a:ext uri="{FF2B5EF4-FFF2-40B4-BE49-F238E27FC236}">
                <a16:creationId xmlns:a16="http://schemas.microsoft.com/office/drawing/2014/main" id="{1B17B386-4A9D-A561-A0E2-595954AB9740}"/>
              </a:ext>
            </a:extLst>
          </p:cNvPr>
          <p:cNvCxnSpPr>
            <a:cxnSpLocks/>
          </p:cNvCxnSpPr>
          <p:nvPr/>
        </p:nvCxnSpPr>
        <p:spPr>
          <a:xfrm>
            <a:off x="11671768" y="1679237"/>
            <a:ext cx="0" cy="59279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lipse 33">
            <a:extLst>
              <a:ext uri="{FF2B5EF4-FFF2-40B4-BE49-F238E27FC236}">
                <a16:creationId xmlns:a16="http://schemas.microsoft.com/office/drawing/2014/main" id="{49ADA49B-A303-4333-A072-C3477FAB75A5}"/>
              </a:ext>
            </a:extLst>
          </p:cNvPr>
          <p:cNvSpPr/>
          <p:nvPr/>
        </p:nvSpPr>
        <p:spPr>
          <a:xfrm>
            <a:off x="11331421" y="1831282"/>
            <a:ext cx="684022" cy="28691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77</a:t>
            </a:r>
            <a:r>
              <a:rPr lang="en-US" sz="1100" b="1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%</a:t>
            </a:r>
            <a:endParaRPr lang="de-DE" sz="1100" b="1">
              <a:solidFill>
                <a:schemeClr val="tx1"/>
              </a:solidFill>
            </a:endParaRPr>
          </a:p>
        </p:txBody>
      </p:sp>
      <p:cxnSp>
        <p:nvCxnSpPr>
          <p:cNvPr id="328" name="Gerade Verbindung mit Pfeil 327">
            <a:extLst>
              <a:ext uri="{FF2B5EF4-FFF2-40B4-BE49-F238E27FC236}">
                <a16:creationId xmlns:a16="http://schemas.microsoft.com/office/drawing/2014/main" id="{AB89E045-CCF9-538A-DD8D-4E02A28855F2}"/>
              </a:ext>
            </a:extLst>
          </p:cNvPr>
          <p:cNvCxnSpPr>
            <a:cxnSpLocks/>
          </p:cNvCxnSpPr>
          <p:nvPr/>
        </p:nvCxnSpPr>
        <p:spPr>
          <a:xfrm flipH="1">
            <a:off x="10066280" y="2272030"/>
            <a:ext cx="1615153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182AAEBD-46E8-08EF-5C9E-B2F76ECC9CD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8436" y="1444744"/>
            <a:ext cx="1625858" cy="10799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420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C0D03D07-15BF-1F61-1216-CA2C006B12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858"/>
          <a:stretch/>
        </p:blipFill>
        <p:spPr>
          <a:xfrm>
            <a:off x="5352692" y="2811936"/>
            <a:ext cx="6839308" cy="176506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AA17D41-EF75-D3FC-5655-E4F2185841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r="28858"/>
          <a:stretch/>
        </p:blipFill>
        <p:spPr>
          <a:xfrm>
            <a:off x="5352692" y="1184240"/>
            <a:ext cx="6839289" cy="1765069"/>
          </a:xfrm>
          <a:prstGeom prst="rect">
            <a:avLst/>
          </a:prstGeom>
        </p:spPr>
      </p:pic>
      <p:pic>
        <p:nvPicPr>
          <p:cNvPr id="15" name="Bildplatzhalter 14" descr="Ein Bild, das Im Haus enthält.&#10;&#10;Automatisch generierte Beschreibung">
            <a:extLst>
              <a:ext uri="{FF2B5EF4-FFF2-40B4-BE49-F238E27FC236}">
                <a16:creationId xmlns:a16="http://schemas.microsoft.com/office/drawing/2014/main" id="{7036186B-F29C-88DE-3C46-946A19054EC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19" r="13218" b="-1"/>
          <a:stretch/>
        </p:blipFill>
        <p:spPr>
          <a:xfrm>
            <a:off x="19" y="10"/>
            <a:ext cx="3361247" cy="6871090"/>
          </a:xfr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CF0E61-5CAB-06FC-ED08-1EE8AE95BA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6733" y="333376"/>
            <a:ext cx="7901402" cy="647700"/>
          </a:xfrm>
        </p:spPr>
        <p:txBody>
          <a:bodyPr anchor="t">
            <a:normAutofit/>
          </a:bodyPr>
          <a:lstStyle/>
          <a:p>
            <a:r>
              <a:rPr lang="de-DE"/>
              <a:t>Effizienz ausgewählter Einzelmaßnahmen</a:t>
            </a:r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F6F3F6EC-9710-1088-FDCF-B6FC74FA9A68}"/>
              </a:ext>
            </a:extLst>
          </p:cNvPr>
          <p:cNvGrpSpPr/>
          <p:nvPr/>
        </p:nvGrpSpPr>
        <p:grpSpPr>
          <a:xfrm>
            <a:off x="3870156" y="1004292"/>
            <a:ext cx="8152834" cy="3942368"/>
            <a:chOff x="3838275" y="1137041"/>
            <a:chExt cx="8968119" cy="4336601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60BD51AE-3C02-EF6E-A3C3-BF24B058C3D8}"/>
                </a:ext>
              </a:extLst>
            </p:cNvPr>
            <p:cNvSpPr/>
            <p:nvPr/>
          </p:nvSpPr>
          <p:spPr>
            <a:xfrm>
              <a:off x="3838275" y="1137041"/>
              <a:ext cx="8968119" cy="360000"/>
            </a:xfrm>
            <a:prstGeom prst="rect">
              <a:avLst/>
            </a:prstGeom>
            <a:solidFill>
              <a:srgbClr val="EEEEEE"/>
            </a:solidFill>
            <a:ln w="12700" cap="flat" cmpd="sng" algn="ctr">
              <a:solidFill>
                <a:srgbClr val="EEEEEE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36000" tIns="36000" rIns="36000" bIns="36000" rtlCol="0" anchor="ctr" anchorCtr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>
                  <a:ln>
                    <a:noFill/>
                  </a:ln>
                  <a:solidFill>
                    <a:srgbClr val="2D2D2D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Ersatz von dezentralen Standard-Maschinenkühlern durch hocheffiziente zentrale Kältemaschinen</a:t>
              </a:r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35018B07-195C-EF23-FA59-731A7BEC0219}"/>
                </a:ext>
              </a:extLst>
            </p:cNvPr>
            <p:cNvSpPr/>
            <p:nvPr/>
          </p:nvSpPr>
          <p:spPr>
            <a:xfrm>
              <a:off x="6327406" y="5189257"/>
              <a:ext cx="612220" cy="2843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2387132E-029C-4E32-A181-2D7A5DEB6BFD}" type="datetime'''-''''''''''''''''''''2''''''''''''''2''%'''''''''''''">
                <a:rPr kumimoji="0" lang="de-DE" alt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 panose="020B0604020202020204" pitchFamily="34" charset="0"/>
                  <a:sym typeface="+mn-lt"/>
                </a:rPr>
                <a:pPr marL="0" marR="0" lvl="0" indent="0" algn="ctr" defTabSz="91440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t>-22%</a:t>
              </a:fld>
              <a:endParaRPr kumimoji="0" lang="de-DE" sz="1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3A6AD902-C0CC-3838-E8CE-6A8B3446C814}"/>
                </a:ext>
              </a:extLst>
            </p:cNvPr>
            <p:cNvSpPr/>
            <p:nvPr/>
          </p:nvSpPr>
          <p:spPr>
            <a:xfrm>
              <a:off x="3838275" y="2932785"/>
              <a:ext cx="8968119" cy="360000"/>
            </a:xfrm>
            <a:prstGeom prst="rect">
              <a:avLst/>
            </a:prstGeom>
            <a:solidFill>
              <a:srgbClr val="EEEEEE"/>
            </a:solidFill>
            <a:ln w="12700" cap="flat" cmpd="sng" algn="ctr">
              <a:solidFill>
                <a:srgbClr val="EEEEEE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36000" tIns="36000" rIns="36000" bIns="36000" rtlCol="0" anchor="ctr" anchorCtr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400" kern="0">
                  <a:solidFill>
                    <a:srgbClr val="2D2D2D"/>
                  </a:solidFill>
                  <a:latin typeface="Tahoma" panose="020B0604030504040204" pitchFamily="34" charset="0"/>
                </a:rPr>
                <a:t>Zusätzliche Integration von</a:t>
              </a:r>
              <a:r>
                <a:rPr kumimoji="0" lang="de-DE" sz="1400" b="0" i="0" u="none" strike="noStrike" kern="0" cap="none" spc="0" normalizeH="0" baseline="0" noProof="0">
                  <a:ln>
                    <a:noFill/>
                  </a:ln>
                  <a:solidFill>
                    <a:srgbClr val="2D2D2D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 Freikühlung</a:t>
              </a:r>
            </a:p>
          </p:txBody>
        </p:sp>
      </p:grpSp>
      <p:pic>
        <p:nvPicPr>
          <p:cNvPr id="28" name="Grafik 27">
            <a:extLst>
              <a:ext uri="{FF2B5EF4-FFF2-40B4-BE49-F238E27FC236}">
                <a16:creationId xmlns:a16="http://schemas.microsoft.com/office/drawing/2014/main" id="{6F39290C-21A7-8D2E-59E6-EA8864E9B90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29982" y="6194674"/>
            <a:ext cx="1860197" cy="462735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465560DC-E4AB-7CE5-520C-876A20658F2A}"/>
              </a:ext>
            </a:extLst>
          </p:cNvPr>
          <p:cNvSpPr txBox="1"/>
          <p:nvPr/>
        </p:nvSpPr>
        <p:spPr>
          <a:xfrm>
            <a:off x="8366132" y="6050020"/>
            <a:ext cx="225083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900" b="1" u="sng">
                <a:solidFill>
                  <a:srgbClr val="164A63"/>
                </a:solidFill>
              </a:rPr>
              <a:t>Unterstützt durch: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F4F484F8-B076-C234-C16E-1D978F6FEFAD}"/>
              </a:ext>
            </a:extLst>
          </p:cNvPr>
          <p:cNvSpPr/>
          <p:nvPr/>
        </p:nvSpPr>
        <p:spPr>
          <a:xfrm>
            <a:off x="4202163" y="1660324"/>
            <a:ext cx="1062061" cy="6477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US"/>
              <a:t>KKM</a:t>
            </a:r>
          </a:p>
        </p:txBody>
      </p:sp>
      <p:cxnSp>
        <p:nvCxnSpPr>
          <p:cNvPr id="322" name="Gerader Verbinder 321">
            <a:extLst>
              <a:ext uri="{FF2B5EF4-FFF2-40B4-BE49-F238E27FC236}">
                <a16:creationId xmlns:a16="http://schemas.microsoft.com/office/drawing/2014/main" id="{5605FA3E-10FE-B741-1400-AEA9B60FFB42}"/>
              </a:ext>
            </a:extLst>
          </p:cNvPr>
          <p:cNvCxnSpPr>
            <a:cxnSpLocks/>
          </p:cNvCxnSpPr>
          <p:nvPr/>
        </p:nvCxnSpPr>
        <p:spPr>
          <a:xfrm>
            <a:off x="11537851" y="1685724"/>
            <a:ext cx="14167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3" name="Gerader Verbinder 322">
            <a:extLst>
              <a:ext uri="{FF2B5EF4-FFF2-40B4-BE49-F238E27FC236}">
                <a16:creationId xmlns:a16="http://schemas.microsoft.com/office/drawing/2014/main" id="{1B17B386-4A9D-A561-A0E2-595954AB9740}"/>
              </a:ext>
            </a:extLst>
          </p:cNvPr>
          <p:cNvCxnSpPr>
            <a:cxnSpLocks/>
          </p:cNvCxnSpPr>
          <p:nvPr/>
        </p:nvCxnSpPr>
        <p:spPr>
          <a:xfrm>
            <a:off x="11671768" y="1679237"/>
            <a:ext cx="0" cy="59279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lipse 33">
            <a:extLst>
              <a:ext uri="{FF2B5EF4-FFF2-40B4-BE49-F238E27FC236}">
                <a16:creationId xmlns:a16="http://schemas.microsoft.com/office/drawing/2014/main" id="{49ADA49B-A303-4333-A072-C3477FAB75A5}"/>
              </a:ext>
            </a:extLst>
          </p:cNvPr>
          <p:cNvSpPr/>
          <p:nvPr/>
        </p:nvSpPr>
        <p:spPr>
          <a:xfrm>
            <a:off x="11331421" y="1831282"/>
            <a:ext cx="684022" cy="28691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77</a:t>
            </a:r>
            <a:r>
              <a:rPr lang="en-US" sz="1100" b="1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%</a:t>
            </a:r>
            <a:endParaRPr lang="de-DE" sz="1100" b="1">
              <a:solidFill>
                <a:schemeClr val="tx1"/>
              </a:solidFill>
            </a:endParaRPr>
          </a:p>
        </p:txBody>
      </p:sp>
      <p:cxnSp>
        <p:nvCxnSpPr>
          <p:cNvPr id="328" name="Gerade Verbindung mit Pfeil 327">
            <a:extLst>
              <a:ext uri="{FF2B5EF4-FFF2-40B4-BE49-F238E27FC236}">
                <a16:creationId xmlns:a16="http://schemas.microsoft.com/office/drawing/2014/main" id="{AB89E045-CCF9-538A-DD8D-4E02A28855F2}"/>
              </a:ext>
            </a:extLst>
          </p:cNvPr>
          <p:cNvCxnSpPr>
            <a:cxnSpLocks/>
          </p:cNvCxnSpPr>
          <p:nvPr/>
        </p:nvCxnSpPr>
        <p:spPr>
          <a:xfrm flipH="1">
            <a:off x="10066280" y="2272030"/>
            <a:ext cx="1615153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3" name="Gerader Verbinder 342">
            <a:extLst>
              <a:ext uri="{FF2B5EF4-FFF2-40B4-BE49-F238E27FC236}">
                <a16:creationId xmlns:a16="http://schemas.microsoft.com/office/drawing/2014/main" id="{E1B6533D-A7F1-9946-03A0-D3214067D4D2}"/>
              </a:ext>
            </a:extLst>
          </p:cNvPr>
          <p:cNvCxnSpPr>
            <a:cxnSpLocks/>
          </p:cNvCxnSpPr>
          <p:nvPr/>
        </p:nvCxnSpPr>
        <p:spPr>
          <a:xfrm>
            <a:off x="11537851" y="3339672"/>
            <a:ext cx="14167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4" name="Gerader Verbinder 343">
            <a:extLst>
              <a:ext uri="{FF2B5EF4-FFF2-40B4-BE49-F238E27FC236}">
                <a16:creationId xmlns:a16="http://schemas.microsoft.com/office/drawing/2014/main" id="{3DC3C632-F58E-D4D7-12E8-5F1917E5DBA8}"/>
              </a:ext>
            </a:extLst>
          </p:cNvPr>
          <p:cNvCxnSpPr>
            <a:cxnSpLocks/>
          </p:cNvCxnSpPr>
          <p:nvPr/>
        </p:nvCxnSpPr>
        <p:spPr>
          <a:xfrm>
            <a:off x="11671768" y="3333185"/>
            <a:ext cx="0" cy="57247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5" name="Ellipse 344">
            <a:extLst>
              <a:ext uri="{FF2B5EF4-FFF2-40B4-BE49-F238E27FC236}">
                <a16:creationId xmlns:a16="http://schemas.microsoft.com/office/drawing/2014/main" id="{8D3A72CC-DB1D-0297-2CF3-D35863C033A4}"/>
              </a:ext>
            </a:extLst>
          </p:cNvPr>
          <p:cNvSpPr/>
          <p:nvPr/>
        </p:nvSpPr>
        <p:spPr>
          <a:xfrm>
            <a:off x="11331421" y="3475070"/>
            <a:ext cx="684022" cy="28691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b="1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41 %</a:t>
            </a:r>
            <a:endParaRPr lang="de-DE" sz="1100" b="1">
              <a:solidFill>
                <a:schemeClr val="tx1"/>
              </a:solidFill>
            </a:endParaRPr>
          </a:p>
        </p:txBody>
      </p:sp>
      <p:cxnSp>
        <p:nvCxnSpPr>
          <p:cNvPr id="346" name="Gerade Verbindung mit Pfeil 345">
            <a:extLst>
              <a:ext uri="{FF2B5EF4-FFF2-40B4-BE49-F238E27FC236}">
                <a16:creationId xmlns:a16="http://schemas.microsoft.com/office/drawing/2014/main" id="{26DFBEBB-0BDF-E986-FD87-9F29956B4D1C}"/>
              </a:ext>
            </a:extLst>
          </p:cNvPr>
          <p:cNvCxnSpPr>
            <a:cxnSpLocks/>
          </p:cNvCxnSpPr>
          <p:nvPr/>
        </p:nvCxnSpPr>
        <p:spPr>
          <a:xfrm flipH="1">
            <a:off x="10873856" y="3905658"/>
            <a:ext cx="80757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182AAEBD-46E8-08EF-5C9E-B2F76ECC9CD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8436" y="1444744"/>
            <a:ext cx="1625858" cy="10799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7E11E71-D170-BAB7-3026-C4530E206BF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8239" y="3078042"/>
            <a:ext cx="1621948" cy="10773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39487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903F4270-B4F5-3CA6-F083-BB6FCAED62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818" b="12603"/>
          <a:stretch/>
        </p:blipFill>
        <p:spPr>
          <a:xfrm>
            <a:off x="5348693" y="4477744"/>
            <a:ext cx="6843308" cy="154261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0D03D07-15BF-1F61-1216-CA2C006B12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58"/>
          <a:stretch/>
        </p:blipFill>
        <p:spPr>
          <a:xfrm>
            <a:off x="5352692" y="2811936"/>
            <a:ext cx="6839308" cy="176506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AA17D41-EF75-D3FC-5655-E4F2185841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r="28858"/>
          <a:stretch/>
        </p:blipFill>
        <p:spPr>
          <a:xfrm>
            <a:off x="5352692" y="1184240"/>
            <a:ext cx="6839289" cy="1765069"/>
          </a:xfrm>
          <a:prstGeom prst="rect">
            <a:avLst/>
          </a:prstGeom>
        </p:spPr>
      </p:pic>
      <p:pic>
        <p:nvPicPr>
          <p:cNvPr id="15" name="Bildplatzhalter 14" descr="Ein Bild, das Im Haus enthält.&#10;&#10;Automatisch generierte Beschreibung">
            <a:extLst>
              <a:ext uri="{FF2B5EF4-FFF2-40B4-BE49-F238E27FC236}">
                <a16:creationId xmlns:a16="http://schemas.microsoft.com/office/drawing/2014/main" id="{7036186B-F29C-88DE-3C46-946A19054EC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19" r="13218" b="-1"/>
          <a:stretch/>
        </p:blipFill>
        <p:spPr>
          <a:xfrm>
            <a:off x="19" y="10"/>
            <a:ext cx="3361247" cy="6871090"/>
          </a:xfr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CF0E61-5CAB-06FC-ED08-1EE8AE95BA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6733" y="333376"/>
            <a:ext cx="7901402" cy="647700"/>
          </a:xfrm>
        </p:spPr>
        <p:txBody>
          <a:bodyPr anchor="t">
            <a:normAutofit/>
          </a:bodyPr>
          <a:lstStyle/>
          <a:p>
            <a:r>
              <a:rPr lang="de-DE"/>
              <a:t>Effizienz ausgewählter Einzelmaßnahmen</a:t>
            </a:r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F6F3F6EC-9710-1088-FDCF-B6FC74FA9A68}"/>
              </a:ext>
            </a:extLst>
          </p:cNvPr>
          <p:cNvGrpSpPr/>
          <p:nvPr/>
        </p:nvGrpSpPr>
        <p:grpSpPr>
          <a:xfrm>
            <a:off x="3868754" y="1004292"/>
            <a:ext cx="8154236" cy="3942368"/>
            <a:chOff x="3836733" y="1137041"/>
            <a:chExt cx="8969661" cy="4336601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60BD51AE-3C02-EF6E-A3C3-BF24B058C3D8}"/>
                </a:ext>
              </a:extLst>
            </p:cNvPr>
            <p:cNvSpPr/>
            <p:nvPr/>
          </p:nvSpPr>
          <p:spPr>
            <a:xfrm>
              <a:off x="3838275" y="1137041"/>
              <a:ext cx="8968119" cy="360000"/>
            </a:xfrm>
            <a:prstGeom prst="rect">
              <a:avLst/>
            </a:prstGeom>
            <a:solidFill>
              <a:srgbClr val="EEEEEE"/>
            </a:solidFill>
            <a:ln w="12700" cap="flat" cmpd="sng" algn="ctr">
              <a:solidFill>
                <a:srgbClr val="EEEEEE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36000" tIns="36000" rIns="36000" bIns="36000" rtlCol="0" anchor="ctr" anchorCtr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>
                  <a:ln>
                    <a:noFill/>
                  </a:ln>
                  <a:solidFill>
                    <a:srgbClr val="2D2D2D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Ersatz von dezentralen Standard-Maschinenkühlern durch hocheffiziente zentrale Kältemaschinen</a:t>
              </a:r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35018B07-195C-EF23-FA59-731A7BEC0219}"/>
                </a:ext>
              </a:extLst>
            </p:cNvPr>
            <p:cNvSpPr/>
            <p:nvPr/>
          </p:nvSpPr>
          <p:spPr>
            <a:xfrm>
              <a:off x="6327406" y="5189257"/>
              <a:ext cx="612220" cy="2843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2387132E-029C-4E32-A181-2D7A5DEB6BFD}" type="datetime'''-''''''''''''''''''''2''''''''''''''2''%'''''''''''''">
                <a:rPr kumimoji="0" lang="de-DE" alt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 panose="020B0604020202020204" pitchFamily="34" charset="0"/>
                  <a:sym typeface="+mn-lt"/>
                </a:rPr>
                <a:pPr marL="0" marR="0" lvl="0" indent="0" algn="ctr" defTabSz="91440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t>-22%</a:t>
              </a:fld>
              <a:endParaRPr kumimoji="0" lang="de-DE" sz="1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3A6AD902-C0CC-3838-E8CE-6A8B3446C814}"/>
                </a:ext>
              </a:extLst>
            </p:cNvPr>
            <p:cNvSpPr/>
            <p:nvPr/>
          </p:nvSpPr>
          <p:spPr>
            <a:xfrm>
              <a:off x="3838275" y="2932785"/>
              <a:ext cx="8968119" cy="360000"/>
            </a:xfrm>
            <a:prstGeom prst="rect">
              <a:avLst/>
            </a:prstGeom>
            <a:solidFill>
              <a:srgbClr val="EEEEEE"/>
            </a:solidFill>
            <a:ln w="12700" cap="flat" cmpd="sng" algn="ctr">
              <a:solidFill>
                <a:srgbClr val="EEEEEE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36000" tIns="36000" rIns="36000" bIns="36000" rtlCol="0" anchor="ctr" anchorCtr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400" kern="0" dirty="0">
                  <a:solidFill>
                    <a:srgbClr val="2D2D2D"/>
                  </a:solidFill>
                  <a:latin typeface="Tahoma" panose="020B0604030504040204" pitchFamily="34" charset="0"/>
                </a:rPr>
                <a:t>Zusätzliche Integration von</a:t>
              </a: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2D2D2D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 Freikühlung</a:t>
              </a:r>
            </a:p>
          </p:txBody>
        </p:sp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355BC267-A381-C46E-5928-29BA8E8D046C}"/>
                </a:ext>
              </a:extLst>
            </p:cNvPr>
            <p:cNvSpPr/>
            <p:nvPr/>
          </p:nvSpPr>
          <p:spPr>
            <a:xfrm>
              <a:off x="3836733" y="4728528"/>
              <a:ext cx="8968119" cy="360000"/>
            </a:xfrm>
            <a:prstGeom prst="rect">
              <a:avLst/>
            </a:prstGeom>
            <a:solidFill>
              <a:srgbClr val="EEEEEE"/>
            </a:solidFill>
            <a:ln w="12700" cap="flat" cmpd="sng" algn="ctr">
              <a:solidFill>
                <a:srgbClr val="EEEEEE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36000" tIns="36000" rIns="36000" bIns="36000" rtlCol="0" anchor="ctr" anchorCtr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400" kern="0" dirty="0" err="1">
                  <a:solidFill>
                    <a:srgbClr val="2D2D2D"/>
                  </a:solidFill>
                  <a:latin typeface="Tahoma" panose="020B0604030504040204" pitchFamily="34" charset="0"/>
                </a:rPr>
                <a:t>Abwärmenutzungspotenzial</a:t>
              </a:r>
              <a:r>
                <a:rPr lang="de-DE" sz="1400" kern="0" dirty="0">
                  <a:solidFill>
                    <a:srgbClr val="2D2D2D"/>
                  </a:solidFill>
                  <a:latin typeface="Tahoma" panose="020B0604030504040204" pitchFamily="34" charset="0"/>
                </a:rPr>
                <a:t> durch Wärmerückgewinnung (Analyse laufend)</a:t>
              </a:r>
              <a:endPara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8" name="Grafik 27">
            <a:extLst>
              <a:ext uri="{FF2B5EF4-FFF2-40B4-BE49-F238E27FC236}">
                <a16:creationId xmlns:a16="http://schemas.microsoft.com/office/drawing/2014/main" id="{6F39290C-21A7-8D2E-59E6-EA8864E9B90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29982" y="6194674"/>
            <a:ext cx="1860197" cy="462735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465560DC-E4AB-7CE5-520C-876A20658F2A}"/>
              </a:ext>
            </a:extLst>
          </p:cNvPr>
          <p:cNvSpPr txBox="1"/>
          <p:nvPr/>
        </p:nvSpPr>
        <p:spPr>
          <a:xfrm>
            <a:off x="8366132" y="6050020"/>
            <a:ext cx="225083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900" b="1" u="sng">
                <a:solidFill>
                  <a:srgbClr val="164A63"/>
                </a:solidFill>
              </a:rPr>
              <a:t>Unterstützt durch: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F4F484F8-B076-C234-C16E-1D978F6FEFAD}"/>
              </a:ext>
            </a:extLst>
          </p:cNvPr>
          <p:cNvSpPr/>
          <p:nvPr/>
        </p:nvSpPr>
        <p:spPr>
          <a:xfrm>
            <a:off x="4202163" y="1660324"/>
            <a:ext cx="1062061" cy="6477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US"/>
              <a:t>KKM</a:t>
            </a:r>
          </a:p>
        </p:txBody>
      </p:sp>
      <p:cxnSp>
        <p:nvCxnSpPr>
          <p:cNvPr id="322" name="Gerader Verbinder 321">
            <a:extLst>
              <a:ext uri="{FF2B5EF4-FFF2-40B4-BE49-F238E27FC236}">
                <a16:creationId xmlns:a16="http://schemas.microsoft.com/office/drawing/2014/main" id="{5605FA3E-10FE-B741-1400-AEA9B60FFB42}"/>
              </a:ext>
            </a:extLst>
          </p:cNvPr>
          <p:cNvCxnSpPr>
            <a:cxnSpLocks/>
          </p:cNvCxnSpPr>
          <p:nvPr/>
        </p:nvCxnSpPr>
        <p:spPr>
          <a:xfrm>
            <a:off x="11537851" y="1685724"/>
            <a:ext cx="14167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3" name="Gerader Verbinder 322">
            <a:extLst>
              <a:ext uri="{FF2B5EF4-FFF2-40B4-BE49-F238E27FC236}">
                <a16:creationId xmlns:a16="http://schemas.microsoft.com/office/drawing/2014/main" id="{1B17B386-4A9D-A561-A0E2-595954AB9740}"/>
              </a:ext>
            </a:extLst>
          </p:cNvPr>
          <p:cNvCxnSpPr>
            <a:cxnSpLocks/>
          </p:cNvCxnSpPr>
          <p:nvPr/>
        </p:nvCxnSpPr>
        <p:spPr>
          <a:xfrm>
            <a:off x="11671768" y="1679237"/>
            <a:ext cx="0" cy="59279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lipse 33">
            <a:extLst>
              <a:ext uri="{FF2B5EF4-FFF2-40B4-BE49-F238E27FC236}">
                <a16:creationId xmlns:a16="http://schemas.microsoft.com/office/drawing/2014/main" id="{49ADA49B-A303-4333-A072-C3477FAB75A5}"/>
              </a:ext>
            </a:extLst>
          </p:cNvPr>
          <p:cNvSpPr/>
          <p:nvPr/>
        </p:nvSpPr>
        <p:spPr>
          <a:xfrm>
            <a:off x="11331421" y="1831282"/>
            <a:ext cx="684022" cy="28691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77</a:t>
            </a:r>
            <a:r>
              <a:rPr lang="en-US" sz="1100" b="1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%</a:t>
            </a:r>
            <a:endParaRPr lang="de-DE" sz="1100" b="1">
              <a:solidFill>
                <a:schemeClr val="tx1"/>
              </a:solidFill>
            </a:endParaRPr>
          </a:p>
        </p:txBody>
      </p:sp>
      <p:cxnSp>
        <p:nvCxnSpPr>
          <p:cNvPr id="328" name="Gerade Verbindung mit Pfeil 327">
            <a:extLst>
              <a:ext uri="{FF2B5EF4-FFF2-40B4-BE49-F238E27FC236}">
                <a16:creationId xmlns:a16="http://schemas.microsoft.com/office/drawing/2014/main" id="{AB89E045-CCF9-538A-DD8D-4E02A28855F2}"/>
              </a:ext>
            </a:extLst>
          </p:cNvPr>
          <p:cNvCxnSpPr>
            <a:cxnSpLocks/>
          </p:cNvCxnSpPr>
          <p:nvPr/>
        </p:nvCxnSpPr>
        <p:spPr>
          <a:xfrm flipH="1">
            <a:off x="10066280" y="2272030"/>
            <a:ext cx="1615153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3" name="Gerader Verbinder 342">
            <a:extLst>
              <a:ext uri="{FF2B5EF4-FFF2-40B4-BE49-F238E27FC236}">
                <a16:creationId xmlns:a16="http://schemas.microsoft.com/office/drawing/2014/main" id="{E1B6533D-A7F1-9946-03A0-D3214067D4D2}"/>
              </a:ext>
            </a:extLst>
          </p:cNvPr>
          <p:cNvCxnSpPr>
            <a:cxnSpLocks/>
          </p:cNvCxnSpPr>
          <p:nvPr/>
        </p:nvCxnSpPr>
        <p:spPr>
          <a:xfrm>
            <a:off x="11537851" y="3339672"/>
            <a:ext cx="14167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4" name="Gerader Verbinder 343">
            <a:extLst>
              <a:ext uri="{FF2B5EF4-FFF2-40B4-BE49-F238E27FC236}">
                <a16:creationId xmlns:a16="http://schemas.microsoft.com/office/drawing/2014/main" id="{3DC3C632-F58E-D4D7-12E8-5F1917E5DBA8}"/>
              </a:ext>
            </a:extLst>
          </p:cNvPr>
          <p:cNvCxnSpPr>
            <a:cxnSpLocks/>
          </p:cNvCxnSpPr>
          <p:nvPr/>
        </p:nvCxnSpPr>
        <p:spPr>
          <a:xfrm>
            <a:off x="11671768" y="3333185"/>
            <a:ext cx="0" cy="57247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5" name="Ellipse 344">
            <a:extLst>
              <a:ext uri="{FF2B5EF4-FFF2-40B4-BE49-F238E27FC236}">
                <a16:creationId xmlns:a16="http://schemas.microsoft.com/office/drawing/2014/main" id="{8D3A72CC-DB1D-0297-2CF3-D35863C033A4}"/>
              </a:ext>
            </a:extLst>
          </p:cNvPr>
          <p:cNvSpPr/>
          <p:nvPr/>
        </p:nvSpPr>
        <p:spPr>
          <a:xfrm>
            <a:off x="11331421" y="3475070"/>
            <a:ext cx="684022" cy="28691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b="1" i="0" u="none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41 %</a:t>
            </a:r>
            <a:endParaRPr lang="de-DE" sz="1100" b="1" dirty="0">
              <a:solidFill>
                <a:schemeClr val="tx1"/>
              </a:solidFill>
            </a:endParaRPr>
          </a:p>
        </p:txBody>
      </p:sp>
      <p:cxnSp>
        <p:nvCxnSpPr>
          <p:cNvPr id="346" name="Gerade Verbindung mit Pfeil 345">
            <a:extLst>
              <a:ext uri="{FF2B5EF4-FFF2-40B4-BE49-F238E27FC236}">
                <a16:creationId xmlns:a16="http://schemas.microsoft.com/office/drawing/2014/main" id="{26DFBEBB-0BDF-E986-FD87-9F29956B4D1C}"/>
              </a:ext>
            </a:extLst>
          </p:cNvPr>
          <p:cNvCxnSpPr>
            <a:cxnSpLocks/>
          </p:cNvCxnSpPr>
          <p:nvPr/>
        </p:nvCxnSpPr>
        <p:spPr>
          <a:xfrm flipH="1">
            <a:off x="10873856" y="3905658"/>
            <a:ext cx="80757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8" name="Gerader Verbinder 347">
            <a:extLst>
              <a:ext uri="{FF2B5EF4-FFF2-40B4-BE49-F238E27FC236}">
                <a16:creationId xmlns:a16="http://schemas.microsoft.com/office/drawing/2014/main" id="{8950A1E4-721B-114A-8A8F-BAC0147C0D6F}"/>
              </a:ext>
            </a:extLst>
          </p:cNvPr>
          <p:cNvCxnSpPr>
            <a:cxnSpLocks/>
          </p:cNvCxnSpPr>
          <p:nvPr/>
        </p:nvCxnSpPr>
        <p:spPr>
          <a:xfrm>
            <a:off x="11537851" y="4992503"/>
            <a:ext cx="14167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9" name="Gerader Verbinder 348">
            <a:extLst>
              <a:ext uri="{FF2B5EF4-FFF2-40B4-BE49-F238E27FC236}">
                <a16:creationId xmlns:a16="http://schemas.microsoft.com/office/drawing/2014/main" id="{3830A3A5-CD49-0705-671E-76DA199000F5}"/>
              </a:ext>
            </a:extLst>
          </p:cNvPr>
          <p:cNvCxnSpPr>
            <a:cxnSpLocks/>
          </p:cNvCxnSpPr>
          <p:nvPr/>
        </p:nvCxnSpPr>
        <p:spPr>
          <a:xfrm>
            <a:off x="11671768" y="4986016"/>
            <a:ext cx="0" cy="56739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0" name="Ellipse 349">
            <a:extLst>
              <a:ext uri="{FF2B5EF4-FFF2-40B4-BE49-F238E27FC236}">
                <a16:creationId xmlns:a16="http://schemas.microsoft.com/office/drawing/2014/main" id="{FBAC539D-3616-55B5-B848-39E8A32F271D}"/>
              </a:ext>
            </a:extLst>
          </p:cNvPr>
          <p:cNvSpPr/>
          <p:nvPr/>
        </p:nvSpPr>
        <p:spPr>
          <a:xfrm>
            <a:off x="11331421" y="5127901"/>
            <a:ext cx="684022" cy="28691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b="1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69 %</a:t>
            </a:r>
            <a:endParaRPr lang="de-DE" sz="1100" b="1">
              <a:solidFill>
                <a:schemeClr val="tx1"/>
              </a:solidFill>
            </a:endParaRPr>
          </a:p>
        </p:txBody>
      </p:sp>
      <p:cxnSp>
        <p:nvCxnSpPr>
          <p:cNvPr id="351" name="Gerade Verbindung mit Pfeil 350">
            <a:extLst>
              <a:ext uri="{FF2B5EF4-FFF2-40B4-BE49-F238E27FC236}">
                <a16:creationId xmlns:a16="http://schemas.microsoft.com/office/drawing/2014/main" id="{0FA79FF1-A7F6-5E4D-54AD-A518C5C0012D}"/>
              </a:ext>
            </a:extLst>
          </p:cNvPr>
          <p:cNvCxnSpPr>
            <a:cxnSpLocks/>
          </p:cNvCxnSpPr>
          <p:nvPr/>
        </p:nvCxnSpPr>
        <p:spPr>
          <a:xfrm flipH="1">
            <a:off x="10154203" y="5553409"/>
            <a:ext cx="152723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Grafik 22">
            <a:extLst>
              <a:ext uri="{FF2B5EF4-FFF2-40B4-BE49-F238E27FC236}">
                <a16:creationId xmlns:a16="http://schemas.microsoft.com/office/drawing/2014/main" id="{615B9AE3-117B-1F31-B547-940701950D3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8240" y="4726056"/>
            <a:ext cx="1621948" cy="10726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82AAEBD-46E8-08EF-5C9E-B2F76ECC9CD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8436" y="1444744"/>
            <a:ext cx="1625858" cy="10799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7E11E71-D170-BAB7-3026-C4530E206BF9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8239" y="3078042"/>
            <a:ext cx="1621948" cy="10773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618845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HANGETRACKING" val="true"/>
  <p:tag name="MIO_PRESENTATION_LANGUAGE" val="1031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517ba038-093a-4003-8103-c2c49f313e9f"/>
  <p:tag name="MIO_EKGUID" val="567239fd-5ca3-4cb8-8867-588870f59777"/>
  <p:tag name="MIO_UPDATE" val="True"/>
  <p:tag name="MIO_VERSION" val="27.03.2019 12:36:27"/>
  <p:tag name="MIO_DBID" val="8236CE71-3243-41A3-904F-7EA9E80C736A"/>
  <p:tag name="MIO_LASTDOWNLOADED" val="03.05.2022 12:06:36.734"/>
  <p:tag name="MIO_OBJECTNAME" val="Hauptpforte"/>
  <p:tag name="MIO_LASTEDITORNAME" val="empower Brandin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517ba038-093a-4003-8103-c2c49f313e9f"/>
  <p:tag name="MIO_EKGUID" val="567239fd-5ca3-4cb8-8867-588870f59777"/>
  <p:tag name="MIO_UPDATE" val="True"/>
  <p:tag name="MIO_VERSION" val="27.03.2019 12:36:27"/>
  <p:tag name="MIO_DBID" val="8236CE71-3243-41A3-904F-7EA9E80C736A"/>
  <p:tag name="MIO_LASTDOWNLOADED" val="03.05.2022 12:06:36.734"/>
  <p:tag name="MIO_OBJECTNAME" val="Hauptpforte"/>
  <p:tag name="MIO_LASTEDITORNAME" val="empower Branding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PRESI_FIRST_SLIDENUMBER" val="1"/>
  <p:tag name="MIO_SHOW_DATE" val="True"/>
  <p:tag name="MIO_SHOW_FOOTER" val="True"/>
  <p:tag name="MIO_SHOW_PAGENUMBER" val="True"/>
  <p:tag name="MIO_AVOID_BLANK_LAYOUT" val="True"/>
  <p:tag name="MIO_CD_LAYOUT_VALID_AREA" val="False"/>
  <p:tag name="MIO_EMBED_FONT" val="False"/>
  <p:tag name="MIO_MATCH_COLOR_SCHEME" val="False"/>
  <p:tag name="MIO_HDS" val="True"/>
  <p:tag name="MIO_SKIPVERSION" val="01.01.0001 00:00:00"/>
  <p:tag name="MIO_UPDATE" val="True"/>
  <p:tag name="MIO_DBID" val="8236CE71-3243-41A3-904F-7EA9E80C736A"/>
  <p:tag name="MIO_LASTEDITORNAME" val="Katharina Kampen"/>
  <p:tag name="MIO_FALLBACK_LAYOUT" val="6"/>
  <p:tag name="MIO_NUMBER_OF_VALID_LAYOUTS" val="27"/>
  <p:tag name="MIO_EKGUID" val="aa0866db-8b1e-4441-9074-4271c62d3953"/>
  <p:tag name="MIO_VERSION" val="06.12.2022 13:56:25"/>
  <p:tag name="MIO_OBJECTNAME" val="TRUMPF Signet - 100 years DE | EN"/>
  <p:tag name="MIO_LASTDOWNLOADED" val="15.03.2023 13:38:14.780"/>
  <p:tag name="MIO_CDID" val="d30371fb-bd2b-4816-a0ce-bd6a1479ab6b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517ba038-093a-4003-8103-c2c49f313e9f"/>
  <p:tag name="MIO_EKGUID" val="567239fd-5ca3-4cb8-8867-588870f59777"/>
  <p:tag name="MIO_UPDATE" val="True"/>
  <p:tag name="MIO_VERSION" val="27.03.2019 12:36:27"/>
  <p:tag name="MIO_DBID" val="8236CE71-3243-41A3-904F-7EA9E80C736A"/>
  <p:tag name="MIO_LASTDOWNLOADED" val="01.12.2022 23:12:59.483"/>
  <p:tag name="MIO_OBJECTNAME" val="Hauptpforte"/>
  <p:tag name="MIO_LASTEDITORNAME" val="empower Branding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517ba038-093a-4003-8103-c2c49f313e9f"/>
  <p:tag name="MIO_EKGUID" val="567239fd-5ca3-4cb8-8867-588870f59777"/>
  <p:tag name="MIO_UPDATE" val="True"/>
  <p:tag name="MIO_VERSION" val="27.03.2019 12:36:27"/>
  <p:tag name="MIO_DBID" val="8236CE71-3243-41A3-904F-7EA9E80C736A"/>
  <p:tag name="MIO_LASTDOWNLOADED" val="01.12.2022 23:12:59.483"/>
  <p:tag name="MIO_OBJECTNAME" val="Hauptpforte"/>
  <p:tag name="MIO_LASTEDITORNAME" val="empower Brandin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e695c9d8-6fcf-4419-8cf2-68fe923d4af9"/>
  <p:tag name="MIO_EK" val="1630"/>
  <p:tag name="MIO_EKGUID" val="d639340e-6790-4654-b721-48b5b16c411e"/>
  <p:tag name="MIO_UPDATE" val="True"/>
  <p:tag name="MIO_VERSION" val="14.09.2016 13:10:59"/>
  <p:tag name="MIO_DBID" val="EE4D46FE-EB1A-419B-9F0D-3CD081CD465D"/>
  <p:tag name="MIO_LASTDOWNLOADED" val="17.06.2019 08:42:52"/>
  <p:tag name="MIO_OBJECTNAME" val="Tools"/>
  <p:tag name="MIO_LASTEDITORNAME" val="empower enterpris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674d7f8f-303a-4a86-bc14-3db5854eee1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2a625bb5-aa05-42cd-9618-e2e859b1194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d26fcbee-da59-40fc-9601-0ac0bf93693f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rumpf PowerPoint 2019">
  <a:themeElements>
    <a:clrScheme name="Trumpf dezent">
      <a:dk1>
        <a:srgbClr val="333333"/>
      </a:dk1>
      <a:lt1>
        <a:srgbClr val="FFFFFF"/>
      </a:lt1>
      <a:dk2>
        <a:srgbClr val="285172"/>
      </a:dk2>
      <a:lt2>
        <a:srgbClr val="FFFFFF"/>
      </a:lt2>
      <a:accent1>
        <a:srgbClr val="575757"/>
      </a:accent1>
      <a:accent2>
        <a:srgbClr val="D0D0D0"/>
      </a:accent2>
      <a:accent3>
        <a:srgbClr val="285172"/>
      </a:accent3>
      <a:accent4>
        <a:srgbClr val="8094AF"/>
      </a:accent4>
      <a:accent5>
        <a:srgbClr val="BBD03A"/>
      </a:accent5>
      <a:accent6>
        <a:srgbClr val="6C955E"/>
      </a:accent6>
      <a:hlink>
        <a:srgbClr val="204461"/>
      </a:hlink>
      <a:folHlink>
        <a:srgbClr val="638EBD"/>
      </a:folHlink>
    </a:clrScheme>
    <a:fontScheme name="Benutzerdefiniert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72000" tIns="72000" rIns="72000" bIns="72000" rtlCol="0" anchor="ctr"/>
      <a:lstStyle>
        <a:defPPr algn="ctr">
          <a:defRPr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>
              <a:lumMod val="60000"/>
              <a:lumOff val="4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2" id="{D746A209-D3A0-42EF-988A-4829135B642B}" vid="{7DF3D1B1-4C56-472B-9565-3D7A511C20EB}"/>
    </a:ext>
  </a:extLst>
</a:theme>
</file>

<file path=ppt/theme/theme2.xml><?xml version="1.0" encoding="utf-8"?>
<a:theme xmlns:a="http://schemas.openxmlformats.org/drawingml/2006/main" name="Office">
  <a:themeElements>
    <a:clrScheme name="Trumpf">
      <a:dk1>
        <a:srgbClr val="333333"/>
      </a:dk1>
      <a:lt1>
        <a:srgbClr val="FFFFFF"/>
      </a:lt1>
      <a:dk2>
        <a:srgbClr val="204461"/>
      </a:dk2>
      <a:lt2>
        <a:srgbClr val="FFFFFF"/>
      </a:lt2>
      <a:accent1>
        <a:srgbClr val="707070"/>
      </a:accent1>
      <a:accent2>
        <a:srgbClr val="D0D0D0"/>
      </a:accent2>
      <a:accent3>
        <a:srgbClr val="204461"/>
      </a:accent3>
      <a:accent4>
        <a:srgbClr val="638EBD"/>
      </a:accent4>
      <a:accent5>
        <a:srgbClr val="93C11C"/>
      </a:accent5>
      <a:accent6>
        <a:srgbClr val="6C955E"/>
      </a:accent6>
      <a:hlink>
        <a:srgbClr val="204461"/>
      </a:hlink>
      <a:folHlink>
        <a:srgbClr val="638EBD"/>
      </a:folHlink>
    </a:clrScheme>
    <a:fontScheme name="Benutzerdefiniert 1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Trumpf">
      <a:dk1>
        <a:srgbClr val="333333"/>
      </a:dk1>
      <a:lt1>
        <a:srgbClr val="FFFFFF"/>
      </a:lt1>
      <a:dk2>
        <a:srgbClr val="204461"/>
      </a:dk2>
      <a:lt2>
        <a:srgbClr val="FFFFFF"/>
      </a:lt2>
      <a:accent1>
        <a:srgbClr val="707070"/>
      </a:accent1>
      <a:accent2>
        <a:srgbClr val="D0D0D0"/>
      </a:accent2>
      <a:accent3>
        <a:srgbClr val="204461"/>
      </a:accent3>
      <a:accent4>
        <a:srgbClr val="638EBD"/>
      </a:accent4>
      <a:accent5>
        <a:srgbClr val="93C11C"/>
      </a:accent5>
      <a:accent6>
        <a:srgbClr val="6C955E"/>
      </a:accent6>
      <a:hlink>
        <a:srgbClr val="204461"/>
      </a:hlink>
      <a:folHlink>
        <a:srgbClr val="638EBD"/>
      </a:folHlink>
    </a:clrScheme>
    <a:fontScheme name="Benutzerdefiniert 16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324B6D35-5448-4F74-B2BD-AA60E3EC5E52}">
  <we:reference id="wa104038830" version="1.0.0.3" store="de-DE" storeType="OMEX"/>
  <we:alternateReferences>
    <we:reference id="WA104038830" version="1.0.0.3" store="WA104038830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5DC99EB5B522442BFB271BE36A4F819" ma:contentTypeVersion="17" ma:contentTypeDescription="Ein neues Dokument erstellen." ma:contentTypeScope="" ma:versionID="a70fb71c8d03ff12ade853dbdbf2954b">
  <xsd:schema xmlns:xsd="http://www.w3.org/2001/XMLSchema" xmlns:xs="http://www.w3.org/2001/XMLSchema" xmlns:p="http://schemas.microsoft.com/office/2006/metadata/properties" xmlns:ns2="46a56ff4-038c-43a1-8198-66df79d5b4f2" xmlns:ns3="acc70353-449a-458c-af38-81fd801b6559" targetNamespace="http://schemas.microsoft.com/office/2006/metadata/properties" ma:root="true" ma:fieldsID="3065265883915d1102bea8f7b0131355" ns2:_="" ns3:_="">
    <xsd:import namespace="46a56ff4-038c-43a1-8198-66df79d5b4f2"/>
    <xsd:import namespace="acc70353-449a-458c-af38-81fd801b65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Uhrzeit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a56ff4-038c-43a1-8198-66df79d5b4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Uhrzeit" ma:index="18" nillable="true" ma:displayName="Uhrzeit" ma:format="DateOnly" ma:internalName="Uhrzeit">
      <xsd:simpleType>
        <xsd:restriction base="dms:DateTime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Bildmarkierungen" ma:readOnly="false" ma:fieldId="{5cf76f15-5ced-4ddc-b409-7134ff3c332f}" ma:taxonomyMulti="true" ma:sspId="5e9485e2-df4f-4880-8a81-872be8114f5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c70353-449a-458c-af38-81fd801b6559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232400c1-fff9-468c-bdef-2fcd72bfa8a4}" ma:internalName="TaxCatchAll" ma:showField="CatchAllData" ma:web="acc70353-449a-458c-af38-81fd801b65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6a56ff4-038c-43a1-8198-66df79d5b4f2">
      <Terms xmlns="http://schemas.microsoft.com/office/infopath/2007/PartnerControls"/>
    </lcf76f155ced4ddcb4097134ff3c332f>
    <TaxCatchAll xmlns="acc70353-449a-458c-af38-81fd801b6559" xsi:nil="true"/>
    <Uhrzeit xmlns="46a56ff4-038c-43a1-8198-66df79d5b4f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6F700DB-BDB4-4294-B6F2-7E8A2C4676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6a56ff4-038c-43a1-8198-66df79d5b4f2"/>
    <ds:schemaRef ds:uri="acc70353-449a-458c-af38-81fd801b655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04865A9-4E30-4D7C-A16E-F3BAED0932D9}">
  <ds:schemaRefs>
    <ds:schemaRef ds:uri="9a3a3c64-9c87-4f1c-971a-0ced9610d861"/>
    <ds:schemaRef ds:uri="aa4f1777-a3be-4492-bd50-1cd55e3edc9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e9621dcd-59de-421f-9f04-04ef58d2cbc5"/>
    <ds:schemaRef ds:uri="90ed1bf7-83fc-455d-ba27-00cceabe3758"/>
    <ds:schemaRef ds:uri="46a56ff4-038c-43a1-8198-66df79d5b4f2"/>
    <ds:schemaRef ds:uri="acc70353-449a-458c-af38-81fd801b6559"/>
  </ds:schemaRefs>
</ds:datastoreItem>
</file>

<file path=customXml/itemProps3.xml><?xml version="1.0" encoding="utf-8"?>
<ds:datastoreItem xmlns:ds="http://schemas.openxmlformats.org/officeDocument/2006/customXml" ds:itemID="{426E9D2B-51B7-4413-8256-0DFAA365B65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1902_Trumpf-Master_Dada_v9_Neues-Raster</Template>
  <TotalTime>0</TotalTime>
  <Words>1546</Words>
  <Application>Microsoft Office PowerPoint</Application>
  <PresentationFormat>Breitbild</PresentationFormat>
  <Paragraphs>353</Paragraphs>
  <Slides>21</Slides>
  <Notes>8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2" baseType="lpstr">
      <vt:lpstr>Trumpf PowerPoint 2019</vt:lpstr>
      <vt:lpstr>Klimastrategie TWH</vt:lpstr>
      <vt:lpstr>Umsetzung der TRUMPF Klimastrategie in Hettingen </vt:lpstr>
      <vt:lpstr>PowerPoint-Präsentation</vt:lpstr>
      <vt:lpstr>PowerPoint-Präsentation</vt:lpstr>
      <vt:lpstr>Warum Effizienz?</vt:lpstr>
      <vt:lpstr>TRUMPF Zerspanungskompetenzzentrum</vt:lpstr>
      <vt:lpstr>Effizienz ausgewählter Einzelmaßnahmen</vt:lpstr>
      <vt:lpstr>Effizienz ausgewählter Einzelmaßnahmen</vt:lpstr>
      <vt:lpstr>Effizienz ausgewählter Einzelmaßnahmen</vt:lpstr>
      <vt:lpstr>Energiesystem des Neubaus</vt:lpstr>
      <vt:lpstr>Hat es sich gelohnt?   …Wirtschaftlichkeit?   …Fördermittel?</vt:lpstr>
      <vt:lpstr>PowerPoint-Präsentation</vt:lpstr>
      <vt:lpstr>Erweiterung Photovoltaik in Hettingen</vt:lpstr>
      <vt:lpstr>Erweiterung Photovoltaik in Hettingen</vt:lpstr>
      <vt:lpstr>PowerPoint-Präsentation</vt:lpstr>
      <vt:lpstr>Weiterdenken und Handeln</vt:lpstr>
      <vt:lpstr>PowerPoint-Präsentation</vt:lpstr>
      <vt:lpstr>PowerPoint-Präsentation</vt:lpstr>
      <vt:lpstr>Weiterdenken und -handeln</vt:lpstr>
      <vt:lpstr>PowerPoint-Präsentation</vt:lpstr>
      <vt:lpstr>Weiterdenken und -handeln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Überschrift in zwei Zeilen</dc:title>
  <dc:creator>Katharina Kampen</dc:creator>
  <cp:lastModifiedBy>Volk, Peter</cp:lastModifiedBy>
  <cp:revision>8</cp:revision>
  <cp:lastPrinted>2019-01-11T14:04:50Z</cp:lastPrinted>
  <dcterms:created xsi:type="dcterms:W3CDTF">2019-04-11T08:14:40Z</dcterms:created>
  <dcterms:modified xsi:type="dcterms:W3CDTF">2023-04-25T13:52:22Z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0x01010054A953F5417C53429AC48C9289217B48</vt:lpwstr>
  </property>
  <property fmtid="{D5CDD505-2E9C-101B-9397-08002B2CF9AE}" pid="3" name="MediaServiceImageTags">
    <vt:lpwstr/>
  </property>
</Properties>
</file>